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59" r:id="rId4"/>
    <p:sldId id="260" r:id="rId5"/>
    <p:sldId id="261" r:id="rId6"/>
    <p:sldId id="262" r:id="rId7"/>
    <p:sldId id="299" r:id="rId8"/>
    <p:sldId id="294" r:id="rId9"/>
    <p:sldId id="267" r:id="rId10"/>
    <p:sldId id="295" r:id="rId11"/>
    <p:sldId id="300" r:id="rId12"/>
    <p:sldId id="268" r:id="rId13"/>
    <p:sldId id="296" r:id="rId14"/>
    <p:sldId id="269" r:id="rId15"/>
    <p:sldId id="301" r:id="rId16"/>
    <p:sldId id="302" r:id="rId17"/>
    <p:sldId id="297" r:id="rId18"/>
    <p:sldId id="283" r:id="rId19"/>
    <p:sldId id="304" r:id="rId20"/>
    <p:sldId id="298" r:id="rId21"/>
    <p:sldId id="303" r:id="rId22"/>
    <p:sldId id="287" r:id="rId23"/>
  </p:sldIdLst>
  <p:sldSz cx="12192000" cy="6858000"/>
  <p:notesSz cx="6858000" cy="9144000"/>
  <p:embeddedFontLst>
    <p:embeddedFont>
      <p:font typeface="DINCond-Black" charset="0"/>
      <p:regular r:id="rId25"/>
    </p:embeddedFont>
    <p:embeddedFont>
      <p:font typeface="方正兰亭中黑_GBK" panose="02010600030101010101" charset="-122"/>
      <p:regular r:id="rId26"/>
    </p:embeddedFont>
    <p:embeddedFont>
      <p:font typeface="等线 Light" panose="02010600030101010101" pitchFamily="2" charset="-122"/>
      <p:regular r:id="rId27"/>
    </p:embeddedFont>
    <p:embeddedFont>
      <p:font typeface="方正兰亭细黑_GBK" panose="02010600030101010101" charset="-122"/>
      <p:regular r:id="rId28"/>
    </p:embeddedFont>
    <p:embeddedFont>
      <p:font typeface="DINCond-Medium" charset="0"/>
      <p:regular r:id="rId29"/>
    </p:embeddedFont>
    <p:embeddedFont>
      <p:font typeface="Microsoft YaHei Light" panose="020B0502040204020203" pitchFamily="34" charset="-122"/>
      <p:regular r:id="rId30"/>
    </p:embeddedFont>
    <p:embeddedFont>
      <p:font typeface="幼圆" panose="02010509060101010101" pitchFamily="49" charset="-122"/>
      <p:regular r:id="rId31"/>
    </p:embeddedFont>
    <p:embeddedFont>
      <p:font typeface="方正兰亭黑简体" panose="02010600030101010101" charset="-122"/>
      <p:regular r:id="rId32"/>
    </p:embeddedFont>
    <p:embeddedFont>
      <p:font typeface="微软雅黑" panose="020B0503020204020204" pitchFamily="34" charset="-122"/>
      <p:regular r:id="rId33"/>
      <p:bold r:id="rId34"/>
    </p:embeddedFont>
    <p:embeddedFont>
      <p:font typeface="等线" panose="02010600030101010101" pitchFamily="2" charset="-122"/>
      <p:regular r:id="rId35"/>
      <p:bold r:id="rId36"/>
    </p:embeddedFont>
    <p:embeddedFont>
      <p:font typeface="微软雅黑 Light" panose="020B0502040204020203" pitchFamily="34" charset="-122"/>
      <p:regular r:id="rId37"/>
    </p:embeddedFont>
  </p:embeddedFontLst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9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23824871897414"/>
          <c:y val="7.9133014837581894E-2"/>
          <c:w val="0.61391132344161203"/>
          <c:h val="0.9208669851624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bg1"/>
            </a:solidFill>
            <a:ln w="3175"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ECA-462D-9D3E-E3C49ED1E09A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ECA-462D-9D3E-E3C49ED1E09A}"/>
              </c:ext>
            </c:extLst>
          </c:dPt>
          <c:dPt>
            <c:idx val="2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ECA-462D-9D3E-E3C49ED1E09A}"/>
              </c:ext>
            </c:extLst>
          </c:dPt>
          <c:dPt>
            <c:idx val="3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ECA-462D-9D3E-E3C49ED1E09A}"/>
              </c:ext>
            </c:extLst>
          </c:dPt>
          <c:dPt>
            <c:idx val="4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ECA-462D-9D3E-E3C49ED1E09A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ECA-462D-9D3E-E3C49ED1E09A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0.00%</c:formatCode>
                <c:ptCount val="6"/>
                <c:pt idx="0">
                  <c:v>0.16666666699999999</c:v>
                </c:pt>
                <c:pt idx="1">
                  <c:v>0.16666666699999999</c:v>
                </c:pt>
                <c:pt idx="2">
                  <c:v>0.16666666699999999</c:v>
                </c:pt>
                <c:pt idx="3">
                  <c:v>0.16666666699999999</c:v>
                </c:pt>
                <c:pt idx="4">
                  <c:v>0.16666666699999999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CA-462D-9D3E-E3C49ED1E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2.jpg>
</file>

<file path=ppt/media/image3.jpg>
</file>

<file path=ppt/media/image4.jpg>
</file>

<file path=ppt/media/image5.jpe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9683C-6CDA-4D0A-B134-D0CF4EC3926D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90F21-4EA9-4749-B3FF-E64F7896F8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1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947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97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6377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688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346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1252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174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0166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2511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3201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7755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305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9541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70656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053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07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6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315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8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112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598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6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58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5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8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3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6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3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27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63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5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32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87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773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2.jp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jpg"/><Relationship Id="rId10" Type="http://schemas.openxmlformats.org/officeDocument/2006/relationships/image" Target="../media/image11.png"/><Relationship Id="rId4" Type="http://schemas.openxmlformats.org/officeDocument/2006/relationships/image" Target="../media/image5.jpeg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567437" y="2630225"/>
            <a:ext cx="70571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ZUCC Lazy Bone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57839" y="3754340"/>
            <a:ext cx="527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城院学生服务集合体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工具小程序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E87246-6F40-44EA-9965-C36586B95EAC}"/>
              </a:ext>
            </a:extLst>
          </p:cNvPr>
          <p:cNvSpPr/>
          <p:nvPr/>
        </p:nvSpPr>
        <p:spPr>
          <a:xfrm>
            <a:off x="4345606" y="5728745"/>
            <a:ext cx="350078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—G11	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7B78FF1-2211-4159-80B0-CED065129DC5}"/>
              </a:ext>
            </a:extLst>
          </p:cNvPr>
          <p:cNvSpPr txBox="1"/>
          <p:nvPr/>
        </p:nvSpPr>
        <p:spPr>
          <a:xfrm>
            <a:off x="4561838" y="4338386"/>
            <a:ext cx="3068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黄寅佐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31701314</a:t>
            </a: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邓国灏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31701347</a:t>
            </a: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李帝江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31701248</a:t>
            </a:r>
          </a:p>
        </p:txBody>
      </p:sp>
    </p:spTree>
    <p:extLst>
      <p:ext uri="{BB962C8B-B14F-4D97-AF65-F5344CB8AC3E}">
        <p14:creationId xmlns:p14="http://schemas.microsoft.com/office/powerpoint/2010/main" val="263079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03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01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57683" y="833877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931143" y="2648121"/>
            <a:ext cx="3342410" cy="2224982"/>
            <a:chOff x="1699490" y="2495721"/>
            <a:chExt cx="3342410" cy="2224982"/>
          </a:xfrm>
          <a:solidFill>
            <a:schemeClr val="bg1"/>
          </a:solidFill>
        </p:grpSpPr>
        <p:sp>
          <p:nvSpPr>
            <p:cNvPr id="46" name="Freeform 62"/>
            <p:cNvSpPr>
              <a:spLocks/>
            </p:cNvSpPr>
            <p:nvPr/>
          </p:nvSpPr>
          <p:spPr bwMode="auto">
            <a:xfrm>
              <a:off x="1976377" y="2495721"/>
              <a:ext cx="2788641" cy="1740428"/>
            </a:xfrm>
            <a:custGeom>
              <a:avLst/>
              <a:gdLst>
                <a:gd name="T0" fmla="*/ 7 w 150"/>
                <a:gd name="T1" fmla="*/ 0 h 94"/>
                <a:gd name="T2" fmla="*/ 0 w 150"/>
                <a:gd name="T3" fmla="*/ 8 h 94"/>
                <a:gd name="T4" fmla="*/ 0 w 150"/>
                <a:gd name="T5" fmla="*/ 94 h 94"/>
                <a:gd name="T6" fmla="*/ 11 w 150"/>
                <a:gd name="T7" fmla="*/ 94 h 94"/>
                <a:gd name="T8" fmla="*/ 11 w 150"/>
                <a:gd name="T9" fmla="*/ 12 h 94"/>
                <a:gd name="T10" fmla="*/ 139 w 150"/>
                <a:gd name="T11" fmla="*/ 12 h 94"/>
                <a:gd name="T12" fmla="*/ 139 w 150"/>
                <a:gd name="T13" fmla="*/ 94 h 94"/>
                <a:gd name="T14" fmla="*/ 150 w 150"/>
                <a:gd name="T15" fmla="*/ 94 h 94"/>
                <a:gd name="T16" fmla="*/ 150 w 150"/>
                <a:gd name="T17" fmla="*/ 8 h 94"/>
                <a:gd name="T18" fmla="*/ 142 w 150"/>
                <a:gd name="T19" fmla="*/ 0 h 94"/>
                <a:gd name="T20" fmla="*/ 7 w 150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94">
                  <a:moveTo>
                    <a:pt x="7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9" y="12"/>
                    <a:pt x="139" y="12"/>
                    <a:pt x="139" y="12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0" y="4"/>
                    <a:pt x="147" y="0"/>
                    <a:pt x="142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63"/>
            <p:cNvSpPr>
              <a:spLocks noEditPoints="1"/>
            </p:cNvSpPr>
            <p:nvPr/>
          </p:nvSpPr>
          <p:spPr bwMode="auto">
            <a:xfrm>
              <a:off x="1699490" y="4315259"/>
              <a:ext cx="3342410" cy="405444"/>
            </a:xfrm>
            <a:custGeom>
              <a:avLst/>
              <a:gdLst>
                <a:gd name="T0" fmla="*/ 10 w 180"/>
                <a:gd name="T1" fmla="*/ 0 h 22"/>
                <a:gd name="T2" fmla="*/ 0 w 180"/>
                <a:gd name="T3" fmla="*/ 10 h 22"/>
                <a:gd name="T4" fmla="*/ 0 w 180"/>
                <a:gd name="T5" fmla="*/ 13 h 22"/>
                <a:gd name="T6" fmla="*/ 10 w 180"/>
                <a:gd name="T7" fmla="*/ 22 h 22"/>
                <a:gd name="T8" fmla="*/ 170 w 180"/>
                <a:gd name="T9" fmla="*/ 22 h 22"/>
                <a:gd name="T10" fmla="*/ 180 w 180"/>
                <a:gd name="T11" fmla="*/ 13 h 22"/>
                <a:gd name="T12" fmla="*/ 180 w 180"/>
                <a:gd name="T13" fmla="*/ 10 h 22"/>
                <a:gd name="T14" fmla="*/ 170 w 180"/>
                <a:gd name="T15" fmla="*/ 0 h 22"/>
                <a:gd name="T16" fmla="*/ 10 w 180"/>
                <a:gd name="T17" fmla="*/ 0 h 22"/>
                <a:gd name="T18" fmla="*/ 79 w 180"/>
                <a:gd name="T19" fmla="*/ 8 h 22"/>
                <a:gd name="T20" fmla="*/ 79 w 180"/>
                <a:gd name="T21" fmla="*/ 8 h 22"/>
                <a:gd name="T22" fmla="*/ 100 w 180"/>
                <a:gd name="T23" fmla="*/ 8 h 22"/>
                <a:gd name="T24" fmla="*/ 104 w 180"/>
                <a:gd name="T25" fmla="*/ 12 h 22"/>
                <a:gd name="T26" fmla="*/ 100 w 180"/>
                <a:gd name="T27" fmla="*/ 15 h 22"/>
                <a:gd name="T28" fmla="*/ 79 w 180"/>
                <a:gd name="T29" fmla="*/ 15 h 22"/>
                <a:gd name="T30" fmla="*/ 76 w 180"/>
                <a:gd name="T31" fmla="*/ 12 h 22"/>
                <a:gd name="T32" fmla="*/ 79 w 180"/>
                <a:gd name="T33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0" h="22">
                  <a:moveTo>
                    <a:pt x="10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8"/>
                    <a:pt x="4" y="22"/>
                    <a:pt x="10" y="22"/>
                  </a:cubicBezTo>
                  <a:cubicBezTo>
                    <a:pt x="170" y="22"/>
                    <a:pt x="170" y="22"/>
                    <a:pt x="170" y="22"/>
                  </a:cubicBezTo>
                  <a:cubicBezTo>
                    <a:pt x="175" y="22"/>
                    <a:pt x="180" y="18"/>
                    <a:pt x="180" y="13"/>
                  </a:cubicBezTo>
                  <a:cubicBezTo>
                    <a:pt x="180" y="10"/>
                    <a:pt x="180" y="10"/>
                    <a:pt x="180" y="10"/>
                  </a:cubicBezTo>
                  <a:cubicBezTo>
                    <a:pt x="180" y="5"/>
                    <a:pt x="175" y="0"/>
                    <a:pt x="170" y="0"/>
                  </a:cubicBezTo>
                  <a:lnTo>
                    <a:pt x="10" y="0"/>
                  </a:lnTo>
                  <a:close/>
                  <a:moveTo>
                    <a:pt x="79" y="8"/>
                  </a:moveTo>
                  <a:cubicBezTo>
                    <a:pt x="79" y="8"/>
                    <a:pt x="79" y="8"/>
                    <a:pt x="79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2" y="8"/>
                    <a:pt x="104" y="10"/>
                    <a:pt x="104" y="12"/>
                  </a:cubicBezTo>
                  <a:cubicBezTo>
                    <a:pt x="104" y="14"/>
                    <a:pt x="102" y="15"/>
                    <a:pt x="10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7" y="15"/>
                    <a:pt x="76" y="14"/>
                    <a:pt x="76" y="12"/>
                  </a:cubicBezTo>
                  <a:cubicBezTo>
                    <a:pt x="76" y="10"/>
                    <a:pt x="77" y="8"/>
                    <a:pt x="7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64"/>
            <p:cNvSpPr>
              <a:spLocks/>
            </p:cNvSpPr>
            <p:nvPr/>
          </p:nvSpPr>
          <p:spPr bwMode="auto">
            <a:xfrm>
              <a:off x="2421373" y="3019832"/>
              <a:ext cx="1038328" cy="1018549"/>
            </a:xfrm>
            <a:custGeom>
              <a:avLst/>
              <a:gdLst>
                <a:gd name="T0" fmla="*/ 2 w 56"/>
                <a:gd name="T1" fmla="*/ 18 h 55"/>
                <a:gd name="T2" fmla="*/ 1 w 56"/>
                <a:gd name="T3" fmla="*/ 30 h 55"/>
                <a:gd name="T4" fmla="*/ 31 w 56"/>
                <a:gd name="T5" fmla="*/ 53 h 55"/>
                <a:gd name="T6" fmla="*/ 54 w 56"/>
                <a:gd name="T7" fmla="*/ 23 h 55"/>
                <a:gd name="T8" fmla="*/ 29 w 56"/>
                <a:gd name="T9" fmla="*/ 0 h 55"/>
                <a:gd name="T10" fmla="*/ 28 w 56"/>
                <a:gd name="T11" fmla="*/ 26 h 55"/>
                <a:gd name="T12" fmla="*/ 2 w 56"/>
                <a:gd name="T13" fmla="*/ 1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5">
                  <a:moveTo>
                    <a:pt x="2" y="18"/>
                  </a:moveTo>
                  <a:cubicBezTo>
                    <a:pt x="1" y="22"/>
                    <a:pt x="0" y="26"/>
                    <a:pt x="1" y="30"/>
                  </a:cubicBezTo>
                  <a:cubicBezTo>
                    <a:pt x="3" y="45"/>
                    <a:pt x="16" y="55"/>
                    <a:pt x="31" y="53"/>
                  </a:cubicBezTo>
                  <a:cubicBezTo>
                    <a:pt x="46" y="51"/>
                    <a:pt x="56" y="38"/>
                    <a:pt x="54" y="23"/>
                  </a:cubicBezTo>
                  <a:cubicBezTo>
                    <a:pt x="53" y="10"/>
                    <a:pt x="42" y="1"/>
                    <a:pt x="29" y="0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" y="18"/>
                    <a:pt x="2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65"/>
            <p:cNvSpPr>
              <a:spLocks/>
            </p:cNvSpPr>
            <p:nvPr/>
          </p:nvSpPr>
          <p:spPr bwMode="auto">
            <a:xfrm>
              <a:off x="2381821" y="2881386"/>
              <a:ext cx="484554" cy="504332"/>
            </a:xfrm>
            <a:custGeom>
              <a:avLst/>
              <a:gdLst>
                <a:gd name="T0" fmla="*/ 0 w 26"/>
                <a:gd name="T1" fmla="*/ 18 h 27"/>
                <a:gd name="T2" fmla="*/ 26 w 26"/>
                <a:gd name="T3" fmla="*/ 27 h 27"/>
                <a:gd name="T4" fmla="*/ 26 w 26"/>
                <a:gd name="T5" fmla="*/ 1 h 27"/>
                <a:gd name="T6" fmla="*/ 22 w 26"/>
                <a:gd name="T7" fmla="*/ 0 h 27"/>
                <a:gd name="T8" fmla="*/ 0 w 26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0" y="18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11" y="2"/>
                    <a:pt x="3" y="9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3558585" y="3089048"/>
              <a:ext cx="702110" cy="721884"/>
            </a:xfrm>
            <a:custGeom>
              <a:avLst/>
              <a:gdLst>
                <a:gd name="T0" fmla="*/ 0 w 71"/>
                <a:gd name="T1" fmla="*/ 0 h 73"/>
                <a:gd name="T2" fmla="*/ 0 w 71"/>
                <a:gd name="T3" fmla="*/ 9 h 73"/>
                <a:gd name="T4" fmla="*/ 50 w 71"/>
                <a:gd name="T5" fmla="*/ 9 h 73"/>
                <a:gd name="T6" fmla="*/ 50 w 71"/>
                <a:gd name="T7" fmla="*/ 0 h 73"/>
                <a:gd name="T8" fmla="*/ 0 w 71"/>
                <a:gd name="T9" fmla="*/ 0 h 73"/>
                <a:gd name="T10" fmla="*/ 0 w 71"/>
                <a:gd name="T11" fmla="*/ 21 h 73"/>
                <a:gd name="T12" fmla="*/ 0 w 71"/>
                <a:gd name="T13" fmla="*/ 30 h 73"/>
                <a:gd name="T14" fmla="*/ 71 w 71"/>
                <a:gd name="T15" fmla="*/ 30 h 73"/>
                <a:gd name="T16" fmla="*/ 71 w 71"/>
                <a:gd name="T17" fmla="*/ 21 h 73"/>
                <a:gd name="T18" fmla="*/ 0 w 71"/>
                <a:gd name="T19" fmla="*/ 21 h 73"/>
                <a:gd name="T20" fmla="*/ 0 w 71"/>
                <a:gd name="T21" fmla="*/ 43 h 73"/>
                <a:gd name="T22" fmla="*/ 0 w 71"/>
                <a:gd name="T23" fmla="*/ 53 h 73"/>
                <a:gd name="T24" fmla="*/ 58 w 71"/>
                <a:gd name="T25" fmla="*/ 53 h 73"/>
                <a:gd name="T26" fmla="*/ 58 w 71"/>
                <a:gd name="T27" fmla="*/ 43 h 73"/>
                <a:gd name="T28" fmla="*/ 0 w 71"/>
                <a:gd name="T29" fmla="*/ 43 h 73"/>
                <a:gd name="T30" fmla="*/ 0 w 71"/>
                <a:gd name="T31" fmla="*/ 64 h 73"/>
                <a:gd name="T32" fmla="*/ 0 w 71"/>
                <a:gd name="T33" fmla="*/ 73 h 73"/>
                <a:gd name="T34" fmla="*/ 71 w 71"/>
                <a:gd name="T35" fmla="*/ 73 h 73"/>
                <a:gd name="T36" fmla="*/ 71 w 71"/>
                <a:gd name="T37" fmla="*/ 64 h 73"/>
                <a:gd name="T38" fmla="*/ 0 w 71"/>
                <a:gd name="T39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73">
                  <a:moveTo>
                    <a:pt x="0" y="0"/>
                  </a:moveTo>
                  <a:lnTo>
                    <a:pt x="0" y="9"/>
                  </a:lnTo>
                  <a:lnTo>
                    <a:pt x="50" y="9"/>
                  </a:lnTo>
                  <a:lnTo>
                    <a:pt x="50" y="0"/>
                  </a:lnTo>
                  <a:lnTo>
                    <a:pt x="0" y="0"/>
                  </a:lnTo>
                  <a:close/>
                  <a:moveTo>
                    <a:pt x="0" y="21"/>
                  </a:moveTo>
                  <a:lnTo>
                    <a:pt x="0" y="30"/>
                  </a:lnTo>
                  <a:lnTo>
                    <a:pt x="71" y="30"/>
                  </a:lnTo>
                  <a:lnTo>
                    <a:pt x="71" y="21"/>
                  </a:lnTo>
                  <a:lnTo>
                    <a:pt x="0" y="21"/>
                  </a:lnTo>
                  <a:close/>
                  <a:moveTo>
                    <a:pt x="0" y="43"/>
                  </a:moveTo>
                  <a:lnTo>
                    <a:pt x="0" y="53"/>
                  </a:lnTo>
                  <a:lnTo>
                    <a:pt x="58" y="53"/>
                  </a:lnTo>
                  <a:lnTo>
                    <a:pt x="58" y="43"/>
                  </a:lnTo>
                  <a:lnTo>
                    <a:pt x="0" y="43"/>
                  </a:lnTo>
                  <a:close/>
                  <a:moveTo>
                    <a:pt x="0" y="64"/>
                  </a:moveTo>
                  <a:lnTo>
                    <a:pt x="0" y="73"/>
                  </a:lnTo>
                  <a:lnTo>
                    <a:pt x="71" y="73"/>
                  </a:lnTo>
                  <a:lnTo>
                    <a:pt x="71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224230" y="1417311"/>
            <a:ext cx="5123479" cy="902982"/>
            <a:chOff x="5985391" y="2495873"/>
            <a:chExt cx="5123479" cy="902982"/>
          </a:xfrm>
        </p:grpSpPr>
        <p:sp>
          <p:nvSpPr>
            <p:cNvPr id="56" name="矩形 55"/>
            <p:cNvSpPr/>
            <p:nvPr/>
          </p:nvSpPr>
          <p:spPr>
            <a:xfrm>
              <a:off x="5985391" y="2495873"/>
              <a:ext cx="1831254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 smtClean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功能需求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985391" y="2946423"/>
              <a:ext cx="5123479" cy="4524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endParaRPr kumimoji="0" lang="zh-CN" altLang="en-US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224229" y="2777335"/>
            <a:ext cx="5123479" cy="1263080"/>
            <a:chOff x="5985391" y="3502835"/>
            <a:chExt cx="5123479" cy="1263080"/>
          </a:xfrm>
        </p:grpSpPr>
        <p:sp>
          <p:nvSpPr>
            <p:cNvPr id="88" name="矩形 87"/>
            <p:cNvSpPr/>
            <p:nvPr/>
          </p:nvSpPr>
          <p:spPr>
            <a:xfrm>
              <a:off x="5985391" y="3502835"/>
              <a:ext cx="1831254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性能需求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5985391" y="3953385"/>
              <a:ext cx="5123479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买卖服务双方信息对双方以外的人保密；</a:t>
              </a:r>
            </a:p>
            <a:p>
              <a:pPr lvl="0">
                <a:lnSpc>
                  <a:spcPct val="130000"/>
                </a:lnSpc>
              </a:pPr>
              <a:r>
                <a:rPr lang="zh-CN" altLang="en-US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信息</a:t>
              </a:r>
              <a:r>
                <a:rPr lang="zh-CN" altLang="en-US" b="1" dirty="0" smtClean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发布后在短时间内</a:t>
              </a:r>
              <a:r>
                <a:rPr lang="zh-CN" altLang="en-US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更新，并实时更新状态。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224229" y="4046439"/>
            <a:ext cx="5123480" cy="902982"/>
            <a:chOff x="5985390" y="4509797"/>
            <a:chExt cx="5123480" cy="902982"/>
          </a:xfrm>
        </p:grpSpPr>
        <p:sp>
          <p:nvSpPr>
            <p:cNvPr id="112" name="矩形 111"/>
            <p:cNvSpPr/>
            <p:nvPr/>
          </p:nvSpPr>
          <p:spPr>
            <a:xfrm>
              <a:off x="5985390" y="4509797"/>
              <a:ext cx="4176571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可靠性和可用性需求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5985391" y="4960347"/>
              <a:ext cx="5123479" cy="4524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该小程序能</a:t>
              </a:r>
              <a:r>
                <a:rPr lang="zh-CN" altLang="en-US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在任意一</a:t>
              </a:r>
              <a:r>
                <a:rPr lang="zh-CN" altLang="en-US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台安装了微信的手机</a:t>
              </a:r>
              <a:r>
                <a:rPr lang="zh-CN" altLang="en-US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上使用。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132" name="Freeform 7"/>
          <p:cNvSpPr>
            <a:spLocks/>
          </p:cNvSpPr>
          <p:nvPr/>
        </p:nvSpPr>
        <p:spPr bwMode="auto">
          <a:xfrm>
            <a:off x="1608510" y="1613482"/>
            <a:ext cx="463251" cy="411779"/>
          </a:xfrm>
          <a:custGeom>
            <a:avLst/>
            <a:gdLst>
              <a:gd name="T0" fmla="*/ 30 w 86"/>
              <a:gd name="T1" fmla="*/ 0 h 77"/>
              <a:gd name="T2" fmla="*/ 34 w 86"/>
              <a:gd name="T3" fmla="*/ 28 h 77"/>
              <a:gd name="T4" fmla="*/ 8 w 86"/>
              <a:gd name="T5" fmla="*/ 28 h 77"/>
              <a:gd name="T6" fmla="*/ 7 w 86"/>
              <a:gd name="T7" fmla="*/ 28 h 77"/>
              <a:gd name="T8" fmla="*/ 0 w 86"/>
              <a:gd name="T9" fmla="*/ 35 h 77"/>
              <a:gd name="T10" fmla="*/ 0 w 86"/>
              <a:gd name="T11" fmla="*/ 35 h 77"/>
              <a:gd name="T12" fmla="*/ 4 w 86"/>
              <a:gd name="T13" fmla="*/ 41 h 77"/>
              <a:gd name="T14" fmla="*/ 1 w 86"/>
              <a:gd name="T15" fmla="*/ 47 h 77"/>
              <a:gd name="T16" fmla="*/ 1 w 86"/>
              <a:gd name="T17" fmla="*/ 47 h 77"/>
              <a:gd name="T18" fmla="*/ 6 w 86"/>
              <a:gd name="T19" fmla="*/ 54 h 77"/>
              <a:gd name="T20" fmla="*/ 4 w 86"/>
              <a:gd name="T21" fmla="*/ 58 h 77"/>
              <a:gd name="T22" fmla="*/ 4 w 86"/>
              <a:gd name="T23" fmla="*/ 58 h 77"/>
              <a:gd name="T24" fmla="*/ 11 w 86"/>
              <a:gd name="T25" fmla="*/ 65 h 77"/>
              <a:gd name="T26" fmla="*/ 11 w 86"/>
              <a:gd name="T27" fmla="*/ 65 h 77"/>
              <a:gd name="T28" fmla="*/ 9 w 86"/>
              <a:gd name="T29" fmla="*/ 70 h 77"/>
              <a:gd name="T30" fmla="*/ 9 w 86"/>
              <a:gd name="T31" fmla="*/ 70 h 77"/>
              <a:gd name="T32" fmla="*/ 16 w 86"/>
              <a:gd name="T33" fmla="*/ 77 h 77"/>
              <a:gd name="T34" fmla="*/ 29 w 86"/>
              <a:gd name="T35" fmla="*/ 77 h 77"/>
              <a:gd name="T36" fmla="*/ 46 w 86"/>
              <a:gd name="T37" fmla="*/ 77 h 77"/>
              <a:gd name="T38" fmla="*/ 46 w 86"/>
              <a:gd name="T39" fmla="*/ 77 h 77"/>
              <a:gd name="T40" fmla="*/ 52 w 86"/>
              <a:gd name="T41" fmla="*/ 71 h 77"/>
              <a:gd name="T42" fmla="*/ 67 w 86"/>
              <a:gd name="T43" fmla="*/ 69 h 77"/>
              <a:gd name="T44" fmla="*/ 67 w 86"/>
              <a:gd name="T45" fmla="*/ 77 h 77"/>
              <a:gd name="T46" fmla="*/ 86 w 86"/>
              <a:gd name="T47" fmla="*/ 77 h 77"/>
              <a:gd name="T48" fmla="*/ 86 w 86"/>
              <a:gd name="T49" fmla="*/ 25 h 77"/>
              <a:gd name="T50" fmla="*/ 67 w 86"/>
              <a:gd name="T51" fmla="*/ 25 h 77"/>
              <a:gd name="T52" fmla="*/ 67 w 86"/>
              <a:gd name="T53" fmla="*/ 31 h 77"/>
              <a:gd name="T54" fmla="*/ 62 w 86"/>
              <a:gd name="T55" fmla="*/ 31 h 77"/>
              <a:gd name="T56" fmla="*/ 30 w 86"/>
              <a:gd name="T5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77">
                <a:moveTo>
                  <a:pt x="30" y="0"/>
                </a:moveTo>
                <a:cubicBezTo>
                  <a:pt x="2" y="7"/>
                  <a:pt x="34" y="28"/>
                  <a:pt x="34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3" y="28"/>
                  <a:pt x="0" y="31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4" y="41"/>
                </a:cubicBezTo>
                <a:cubicBezTo>
                  <a:pt x="2" y="42"/>
                  <a:pt x="1" y="45"/>
                  <a:pt x="1" y="47"/>
                </a:cubicBezTo>
                <a:cubicBezTo>
                  <a:pt x="1" y="47"/>
                  <a:pt x="1" y="47"/>
                  <a:pt x="1" y="47"/>
                </a:cubicBezTo>
                <a:cubicBezTo>
                  <a:pt x="1" y="50"/>
                  <a:pt x="3" y="53"/>
                  <a:pt x="6" y="54"/>
                </a:cubicBezTo>
                <a:cubicBezTo>
                  <a:pt x="5" y="55"/>
                  <a:pt x="4" y="56"/>
                  <a:pt x="4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62"/>
                  <a:pt x="7" y="65"/>
                  <a:pt x="11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6"/>
                  <a:pt x="9" y="68"/>
                  <a:pt x="9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3"/>
                  <a:pt x="12" y="77"/>
                  <a:pt x="16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52" y="71"/>
                  <a:pt x="52" y="71"/>
                  <a:pt x="52" y="71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77"/>
                  <a:pt x="67" y="77"/>
                  <a:pt x="67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25"/>
                  <a:pt x="86" y="25"/>
                  <a:pt x="86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7" y="31"/>
                  <a:pt x="67" y="31"/>
                  <a:pt x="67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58" y="15"/>
                  <a:pt x="33" y="17"/>
                  <a:pt x="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1608509" y="2925557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143" name="Freeform 172"/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173"/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1647514" y="4218472"/>
            <a:ext cx="455209" cy="464722"/>
            <a:chOff x="3723479" y="3203434"/>
            <a:chExt cx="455209" cy="464722"/>
          </a:xfrm>
          <a:solidFill>
            <a:schemeClr val="bg1"/>
          </a:solidFill>
        </p:grpSpPr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746579" y="3221099"/>
              <a:ext cx="410367" cy="213337"/>
            </a:xfrm>
            <a:custGeom>
              <a:avLst/>
              <a:gdLst>
                <a:gd name="T0" fmla="*/ 302 w 302"/>
                <a:gd name="T1" fmla="*/ 157 h 157"/>
                <a:gd name="T2" fmla="*/ 0 w 302"/>
                <a:gd name="T3" fmla="*/ 157 h 157"/>
                <a:gd name="T4" fmla="*/ 0 w 302"/>
                <a:gd name="T5" fmla="*/ 0 h 157"/>
                <a:gd name="T6" fmla="*/ 302 w 302"/>
                <a:gd name="T7" fmla="*/ 0 h 157"/>
                <a:gd name="T8" fmla="*/ 302 w 302"/>
                <a:gd name="T9" fmla="*/ 157 h 157"/>
                <a:gd name="T10" fmla="*/ 302 w 302"/>
                <a:gd name="T11" fmla="*/ 157 h 157"/>
                <a:gd name="T12" fmla="*/ 11 w 302"/>
                <a:gd name="T13" fmla="*/ 148 h 157"/>
                <a:gd name="T14" fmla="*/ 292 w 302"/>
                <a:gd name="T15" fmla="*/ 148 h 157"/>
                <a:gd name="T16" fmla="*/ 292 w 302"/>
                <a:gd name="T17" fmla="*/ 9 h 157"/>
                <a:gd name="T18" fmla="*/ 11 w 302"/>
                <a:gd name="T19" fmla="*/ 9 h 157"/>
                <a:gd name="T20" fmla="*/ 11 w 302"/>
                <a:gd name="T21" fmla="*/ 148 h 157"/>
                <a:gd name="T22" fmla="*/ 11 w 302"/>
                <a:gd name="T23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157">
                  <a:moveTo>
                    <a:pt x="302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02" y="0"/>
                  </a:lnTo>
                  <a:lnTo>
                    <a:pt x="302" y="157"/>
                  </a:lnTo>
                  <a:lnTo>
                    <a:pt x="302" y="157"/>
                  </a:lnTo>
                  <a:close/>
                  <a:moveTo>
                    <a:pt x="11" y="148"/>
                  </a:moveTo>
                  <a:lnTo>
                    <a:pt x="292" y="148"/>
                  </a:lnTo>
                  <a:lnTo>
                    <a:pt x="292" y="9"/>
                  </a:lnTo>
                  <a:lnTo>
                    <a:pt x="11" y="9"/>
                  </a:lnTo>
                  <a:lnTo>
                    <a:pt x="11" y="148"/>
                  </a:lnTo>
                  <a:lnTo>
                    <a:pt x="11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Rectangle 84"/>
            <p:cNvSpPr>
              <a:spLocks noChangeArrowheads="1"/>
            </p:cNvSpPr>
            <p:nvPr/>
          </p:nvSpPr>
          <p:spPr bwMode="auto">
            <a:xfrm>
              <a:off x="3723479" y="3203434"/>
              <a:ext cx="455209" cy="50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85"/>
            <p:cNvSpPr>
              <a:spLocks noEditPoints="1"/>
            </p:cNvSpPr>
            <p:nvPr/>
          </p:nvSpPr>
          <p:spPr bwMode="auto">
            <a:xfrm>
              <a:off x="3901486" y="3314859"/>
              <a:ext cx="235078" cy="183443"/>
            </a:xfrm>
            <a:custGeom>
              <a:avLst/>
              <a:gdLst>
                <a:gd name="T0" fmla="*/ 91 w 92"/>
                <a:gd name="T1" fmla="*/ 40 h 72"/>
                <a:gd name="T2" fmla="*/ 91 w 92"/>
                <a:gd name="T3" fmla="*/ 40 h 72"/>
                <a:gd name="T4" fmla="*/ 91 w 92"/>
                <a:gd name="T5" fmla="*/ 40 h 72"/>
                <a:gd name="T6" fmla="*/ 91 w 92"/>
                <a:gd name="T7" fmla="*/ 40 h 72"/>
                <a:gd name="T8" fmla="*/ 90 w 92"/>
                <a:gd name="T9" fmla="*/ 40 h 72"/>
                <a:gd name="T10" fmla="*/ 89 w 92"/>
                <a:gd name="T11" fmla="*/ 37 h 72"/>
                <a:gd name="T12" fmla="*/ 75 w 92"/>
                <a:gd name="T13" fmla="*/ 17 h 72"/>
                <a:gd name="T14" fmla="*/ 71 w 92"/>
                <a:gd name="T15" fmla="*/ 14 h 72"/>
                <a:gd name="T16" fmla="*/ 65 w 92"/>
                <a:gd name="T17" fmla="*/ 14 h 72"/>
                <a:gd name="T18" fmla="*/ 65 w 92"/>
                <a:gd name="T19" fmla="*/ 14 h 72"/>
                <a:gd name="T20" fmla="*/ 70 w 92"/>
                <a:gd name="T21" fmla="*/ 18 h 72"/>
                <a:gd name="T22" fmla="*/ 64 w 92"/>
                <a:gd name="T23" fmla="*/ 21 h 72"/>
                <a:gd name="T24" fmla="*/ 67 w 92"/>
                <a:gd name="T25" fmla="*/ 25 h 72"/>
                <a:gd name="T26" fmla="*/ 57 w 92"/>
                <a:gd name="T27" fmla="*/ 49 h 72"/>
                <a:gd name="T28" fmla="*/ 57 w 92"/>
                <a:gd name="T29" fmla="*/ 49 h 72"/>
                <a:gd name="T30" fmla="*/ 57 w 92"/>
                <a:gd name="T31" fmla="*/ 49 h 72"/>
                <a:gd name="T32" fmla="*/ 57 w 92"/>
                <a:gd name="T33" fmla="*/ 49 h 72"/>
                <a:gd name="T34" fmla="*/ 57 w 92"/>
                <a:gd name="T35" fmla="*/ 49 h 72"/>
                <a:gd name="T36" fmla="*/ 46 w 92"/>
                <a:gd name="T37" fmla="*/ 26 h 72"/>
                <a:gd name="T38" fmla="*/ 48 w 92"/>
                <a:gd name="T39" fmla="*/ 22 h 72"/>
                <a:gd name="T40" fmla="*/ 43 w 92"/>
                <a:gd name="T41" fmla="*/ 19 h 72"/>
                <a:gd name="T42" fmla="*/ 47 w 92"/>
                <a:gd name="T43" fmla="*/ 15 h 72"/>
                <a:gd name="T44" fmla="*/ 47 w 92"/>
                <a:gd name="T45" fmla="*/ 15 h 72"/>
                <a:gd name="T46" fmla="*/ 42 w 92"/>
                <a:gd name="T47" fmla="*/ 15 h 72"/>
                <a:gd name="T48" fmla="*/ 29 w 92"/>
                <a:gd name="T49" fmla="*/ 14 h 72"/>
                <a:gd name="T50" fmla="*/ 26 w 92"/>
                <a:gd name="T51" fmla="*/ 12 h 72"/>
                <a:gd name="T52" fmla="*/ 8 w 92"/>
                <a:gd name="T53" fmla="*/ 0 h 72"/>
                <a:gd name="T54" fmla="*/ 0 w 92"/>
                <a:gd name="T55" fmla="*/ 12 h 72"/>
                <a:gd name="T56" fmla="*/ 19 w 92"/>
                <a:gd name="T57" fmla="*/ 24 h 72"/>
                <a:gd name="T58" fmla="*/ 38 w 92"/>
                <a:gd name="T59" fmla="*/ 28 h 72"/>
                <a:gd name="T60" fmla="*/ 38 w 92"/>
                <a:gd name="T61" fmla="*/ 72 h 72"/>
                <a:gd name="T62" fmla="*/ 38 w 92"/>
                <a:gd name="T63" fmla="*/ 72 h 72"/>
                <a:gd name="T64" fmla="*/ 78 w 92"/>
                <a:gd name="T65" fmla="*/ 71 h 72"/>
                <a:gd name="T66" fmla="*/ 78 w 92"/>
                <a:gd name="T67" fmla="*/ 71 h 72"/>
                <a:gd name="T68" fmla="*/ 78 w 92"/>
                <a:gd name="T69" fmla="*/ 63 h 72"/>
                <a:gd name="T70" fmla="*/ 82 w 92"/>
                <a:gd name="T71" fmla="*/ 66 h 72"/>
                <a:gd name="T72" fmla="*/ 91 w 92"/>
                <a:gd name="T73" fmla="*/ 48 h 72"/>
                <a:gd name="T74" fmla="*/ 91 w 92"/>
                <a:gd name="T75" fmla="*/ 48 h 72"/>
                <a:gd name="T76" fmla="*/ 91 w 92"/>
                <a:gd name="T77" fmla="*/ 47 h 72"/>
                <a:gd name="T78" fmla="*/ 91 w 92"/>
                <a:gd name="T79" fmla="*/ 40 h 72"/>
                <a:gd name="T80" fmla="*/ 77 w 92"/>
                <a:gd name="T81" fmla="*/ 45 h 72"/>
                <a:gd name="T82" fmla="*/ 77 w 92"/>
                <a:gd name="T83" fmla="*/ 43 h 72"/>
                <a:gd name="T84" fmla="*/ 77 w 92"/>
                <a:gd name="T85" fmla="*/ 44 h 72"/>
                <a:gd name="T86" fmla="*/ 77 w 92"/>
                <a:gd name="T87" fmla="*/ 4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2" h="72">
                  <a:moveTo>
                    <a:pt x="91" y="40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2" y="14"/>
                    <a:pt x="71" y="14"/>
                  </a:cubicBezTo>
                  <a:cubicBezTo>
                    <a:pt x="69" y="14"/>
                    <a:pt x="67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5" y="15"/>
                    <a:pt x="44" y="15"/>
                    <a:pt x="42" y="15"/>
                  </a:cubicBezTo>
                  <a:cubicBezTo>
                    <a:pt x="42" y="15"/>
                    <a:pt x="30" y="14"/>
                    <a:pt x="29" y="1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4"/>
                    <a:pt x="2" y="8"/>
                    <a:pt x="0" y="1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42"/>
                    <a:pt x="38" y="57"/>
                    <a:pt x="38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52" y="72"/>
                    <a:pt x="65" y="71"/>
                    <a:pt x="78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78" y="68"/>
                    <a:pt x="78" y="66"/>
                    <a:pt x="78" y="63"/>
                  </a:cubicBezTo>
                  <a:cubicBezTo>
                    <a:pt x="79" y="64"/>
                    <a:pt x="81" y="65"/>
                    <a:pt x="82" y="66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4"/>
                    <a:pt x="92" y="54"/>
                    <a:pt x="91" y="40"/>
                  </a:cubicBezTo>
                  <a:close/>
                  <a:moveTo>
                    <a:pt x="77" y="45"/>
                  </a:moveTo>
                  <a:cubicBezTo>
                    <a:pt x="77" y="44"/>
                    <a:pt x="77" y="44"/>
                    <a:pt x="77" y="43"/>
                  </a:cubicBezTo>
                  <a:cubicBezTo>
                    <a:pt x="77" y="44"/>
                    <a:pt x="77" y="44"/>
                    <a:pt x="77" y="44"/>
                  </a:cubicBezTo>
                  <a:lnTo>
                    <a:pt x="77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Rectangle 86"/>
            <p:cNvSpPr>
              <a:spLocks noChangeArrowheads="1"/>
            </p:cNvSpPr>
            <p:nvPr/>
          </p:nvSpPr>
          <p:spPr bwMode="auto">
            <a:xfrm>
              <a:off x="4046882" y="3439871"/>
              <a:ext cx="1359" cy="13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0" name="Freeform 87"/>
            <p:cNvSpPr>
              <a:spLocks/>
            </p:cNvSpPr>
            <p:nvPr/>
          </p:nvSpPr>
          <p:spPr bwMode="auto">
            <a:xfrm>
              <a:off x="4036011" y="3350188"/>
              <a:ext cx="19024" cy="20383"/>
            </a:xfrm>
            <a:custGeom>
              <a:avLst/>
              <a:gdLst>
                <a:gd name="T0" fmla="*/ 2 w 14"/>
                <a:gd name="T1" fmla="*/ 0 h 15"/>
                <a:gd name="T2" fmla="*/ 0 w 14"/>
                <a:gd name="T3" fmla="*/ 10 h 15"/>
                <a:gd name="T4" fmla="*/ 6 w 14"/>
                <a:gd name="T5" fmla="*/ 15 h 15"/>
                <a:gd name="T6" fmla="*/ 14 w 14"/>
                <a:gd name="T7" fmla="*/ 10 h 15"/>
                <a:gd name="T8" fmla="*/ 10 w 14"/>
                <a:gd name="T9" fmla="*/ 0 h 15"/>
                <a:gd name="T10" fmla="*/ 2 w 14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5">
                  <a:moveTo>
                    <a:pt x="2" y="0"/>
                  </a:moveTo>
                  <a:lnTo>
                    <a:pt x="0" y="10"/>
                  </a:lnTo>
                  <a:lnTo>
                    <a:pt x="6" y="15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1" name="Freeform 88"/>
            <p:cNvSpPr>
              <a:spLocks/>
            </p:cNvSpPr>
            <p:nvPr/>
          </p:nvSpPr>
          <p:spPr bwMode="auto">
            <a:xfrm>
              <a:off x="4036011" y="3363776"/>
              <a:ext cx="20383" cy="82889"/>
            </a:xfrm>
            <a:custGeom>
              <a:avLst/>
              <a:gdLst>
                <a:gd name="T0" fmla="*/ 2 w 15"/>
                <a:gd name="T1" fmla="*/ 2 h 61"/>
                <a:gd name="T2" fmla="*/ 0 w 15"/>
                <a:gd name="T3" fmla="*/ 56 h 61"/>
                <a:gd name="T4" fmla="*/ 10 w 15"/>
                <a:gd name="T5" fmla="*/ 61 h 61"/>
                <a:gd name="T6" fmla="*/ 15 w 15"/>
                <a:gd name="T7" fmla="*/ 56 h 61"/>
                <a:gd name="T8" fmla="*/ 12 w 15"/>
                <a:gd name="T9" fmla="*/ 0 h 61"/>
                <a:gd name="T10" fmla="*/ 2 w 15"/>
                <a:gd name="T11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1">
                  <a:moveTo>
                    <a:pt x="2" y="2"/>
                  </a:moveTo>
                  <a:lnTo>
                    <a:pt x="0" y="56"/>
                  </a:lnTo>
                  <a:lnTo>
                    <a:pt x="10" y="61"/>
                  </a:lnTo>
                  <a:lnTo>
                    <a:pt x="15" y="56"/>
                  </a:lnTo>
                  <a:lnTo>
                    <a:pt x="12" y="0"/>
                  </a:ln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2" name="Freeform 89"/>
            <p:cNvSpPr>
              <a:spLocks/>
            </p:cNvSpPr>
            <p:nvPr/>
          </p:nvSpPr>
          <p:spPr bwMode="auto">
            <a:xfrm>
              <a:off x="4015628" y="3271376"/>
              <a:ext cx="63866" cy="74736"/>
            </a:xfrm>
            <a:custGeom>
              <a:avLst/>
              <a:gdLst>
                <a:gd name="T0" fmla="*/ 2 w 25"/>
                <a:gd name="T1" fmla="*/ 11 h 29"/>
                <a:gd name="T2" fmla="*/ 8 w 25"/>
                <a:gd name="T3" fmla="*/ 27 h 29"/>
                <a:gd name="T4" fmla="*/ 23 w 25"/>
                <a:gd name="T5" fmla="*/ 18 h 29"/>
                <a:gd name="T6" fmla="*/ 17 w 25"/>
                <a:gd name="T7" fmla="*/ 2 h 29"/>
                <a:gd name="T8" fmla="*/ 2 w 25"/>
                <a:gd name="T9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9">
                  <a:moveTo>
                    <a:pt x="2" y="11"/>
                  </a:moveTo>
                  <a:cubicBezTo>
                    <a:pt x="0" y="18"/>
                    <a:pt x="3" y="25"/>
                    <a:pt x="8" y="27"/>
                  </a:cubicBezTo>
                  <a:cubicBezTo>
                    <a:pt x="14" y="29"/>
                    <a:pt x="20" y="25"/>
                    <a:pt x="23" y="18"/>
                  </a:cubicBezTo>
                  <a:cubicBezTo>
                    <a:pt x="25" y="11"/>
                    <a:pt x="22" y="4"/>
                    <a:pt x="17" y="2"/>
                  </a:cubicBezTo>
                  <a:cubicBezTo>
                    <a:pt x="11" y="0"/>
                    <a:pt x="5" y="4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3" name="Oval 90"/>
            <p:cNvSpPr>
              <a:spLocks noChangeArrowheads="1"/>
            </p:cNvSpPr>
            <p:nvPr/>
          </p:nvSpPr>
          <p:spPr bwMode="auto">
            <a:xfrm>
              <a:off x="3766962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4" name="Freeform 91"/>
            <p:cNvSpPr>
              <a:spLocks/>
            </p:cNvSpPr>
            <p:nvPr/>
          </p:nvSpPr>
          <p:spPr bwMode="auto">
            <a:xfrm>
              <a:off x="3732991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8 w 47"/>
                <a:gd name="T3" fmla="*/ 1 h 34"/>
                <a:gd name="T4" fmla="*/ 10 w 47"/>
                <a:gd name="T5" fmla="*/ 1 h 34"/>
                <a:gd name="T6" fmla="*/ 9 w 47"/>
                <a:gd name="T7" fmla="*/ 1 h 34"/>
                <a:gd name="T8" fmla="*/ 9 w 47"/>
                <a:gd name="T9" fmla="*/ 1 h 34"/>
                <a:gd name="T10" fmla="*/ 3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9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28" y="0"/>
                    <a:pt x="19" y="0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3"/>
                    <a:pt x="3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3"/>
                    <a:pt x="42" y="1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5" name="Oval 92"/>
            <p:cNvSpPr>
              <a:spLocks noChangeArrowheads="1"/>
            </p:cNvSpPr>
            <p:nvPr/>
          </p:nvSpPr>
          <p:spPr bwMode="auto">
            <a:xfrm>
              <a:off x="390420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6" name="Freeform 93"/>
            <p:cNvSpPr>
              <a:spLocks/>
            </p:cNvSpPr>
            <p:nvPr/>
          </p:nvSpPr>
          <p:spPr bwMode="auto">
            <a:xfrm>
              <a:off x="3872951" y="3582549"/>
              <a:ext cx="118219" cy="85607"/>
            </a:xfrm>
            <a:custGeom>
              <a:avLst/>
              <a:gdLst>
                <a:gd name="T0" fmla="*/ 38 w 46"/>
                <a:gd name="T1" fmla="*/ 1 h 34"/>
                <a:gd name="T2" fmla="*/ 37 w 46"/>
                <a:gd name="T3" fmla="*/ 1 h 34"/>
                <a:gd name="T4" fmla="*/ 9 w 46"/>
                <a:gd name="T5" fmla="*/ 1 h 34"/>
                <a:gd name="T6" fmla="*/ 8 w 46"/>
                <a:gd name="T7" fmla="*/ 1 h 34"/>
                <a:gd name="T8" fmla="*/ 8 w 46"/>
                <a:gd name="T9" fmla="*/ 1 h 34"/>
                <a:gd name="T10" fmla="*/ 2 w 46"/>
                <a:gd name="T11" fmla="*/ 7 h 34"/>
                <a:gd name="T12" fmla="*/ 0 w 46"/>
                <a:gd name="T13" fmla="*/ 34 h 34"/>
                <a:gd name="T14" fmla="*/ 46 w 46"/>
                <a:gd name="T15" fmla="*/ 34 h 34"/>
                <a:gd name="T16" fmla="*/ 44 w 46"/>
                <a:gd name="T17" fmla="*/ 7 h 34"/>
                <a:gd name="T18" fmla="*/ 38 w 46"/>
                <a:gd name="T19" fmla="*/ 1 h 34"/>
                <a:gd name="T20" fmla="*/ 38 w 46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4">
                  <a:moveTo>
                    <a:pt x="38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27" y="0"/>
                    <a:pt x="18" y="0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7" name="Oval 94"/>
            <p:cNvSpPr>
              <a:spLocks noChangeArrowheads="1"/>
            </p:cNvSpPr>
            <p:nvPr/>
          </p:nvSpPr>
          <p:spPr bwMode="auto">
            <a:xfrm>
              <a:off x="404416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8" name="Freeform 95"/>
            <p:cNvSpPr>
              <a:spLocks/>
            </p:cNvSpPr>
            <p:nvPr/>
          </p:nvSpPr>
          <p:spPr bwMode="auto">
            <a:xfrm>
              <a:off x="4011552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7 w 47"/>
                <a:gd name="T3" fmla="*/ 1 h 34"/>
                <a:gd name="T4" fmla="*/ 9 w 47"/>
                <a:gd name="T5" fmla="*/ 1 h 34"/>
                <a:gd name="T6" fmla="*/ 9 w 47"/>
                <a:gd name="T7" fmla="*/ 1 h 34"/>
                <a:gd name="T8" fmla="*/ 8 w 47"/>
                <a:gd name="T9" fmla="*/ 1 h 34"/>
                <a:gd name="T10" fmla="*/ 2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8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7" y="1"/>
                    <a:pt x="37" y="1"/>
                  </a:cubicBezTo>
                  <a:cubicBezTo>
                    <a:pt x="28" y="0"/>
                    <a:pt x="1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Rectangle 96"/>
            <p:cNvSpPr>
              <a:spLocks noChangeArrowheads="1"/>
            </p:cNvSpPr>
            <p:nvPr/>
          </p:nvSpPr>
          <p:spPr bwMode="auto">
            <a:xfrm>
              <a:off x="3825391" y="3343394"/>
              <a:ext cx="27177" cy="529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0" name="Rectangle 97"/>
            <p:cNvSpPr>
              <a:spLocks noChangeArrowheads="1"/>
            </p:cNvSpPr>
            <p:nvPr/>
          </p:nvSpPr>
          <p:spPr bwMode="auto">
            <a:xfrm>
              <a:off x="3784626" y="3325729"/>
              <a:ext cx="27177" cy="706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1" name="Rectangle 98"/>
            <p:cNvSpPr>
              <a:spLocks noChangeArrowheads="1"/>
            </p:cNvSpPr>
            <p:nvPr/>
          </p:nvSpPr>
          <p:spPr bwMode="auto">
            <a:xfrm>
              <a:off x="3863439" y="3294476"/>
              <a:ext cx="27177" cy="10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7177627-CD90-46AC-8E5C-95579657425A}"/>
              </a:ext>
            </a:extLst>
          </p:cNvPr>
          <p:cNvCxnSpPr/>
          <p:nvPr/>
        </p:nvCxnSpPr>
        <p:spPr>
          <a:xfrm flipH="1">
            <a:off x="4651275" y="482585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B2C8E689-8D72-4FB1-ABA4-EA1CC8CDC12F}"/>
              </a:ext>
            </a:extLst>
          </p:cNvPr>
          <p:cNvSpPr/>
          <p:nvPr/>
        </p:nvSpPr>
        <p:spPr>
          <a:xfrm>
            <a:off x="8791869" y="199545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项目要求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9A31FD4B-0F93-4816-A7CF-B09108B82C35}"/>
              </a:ext>
            </a:extLst>
          </p:cNvPr>
          <p:cNvGrpSpPr/>
          <p:nvPr/>
        </p:nvGrpSpPr>
        <p:grpSpPr>
          <a:xfrm>
            <a:off x="2263233" y="5098786"/>
            <a:ext cx="5123480" cy="1623179"/>
            <a:chOff x="5985390" y="3502835"/>
            <a:chExt cx="5123480" cy="1623179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E5560C0F-E840-4299-BE52-517C09B81A88}"/>
                </a:ext>
              </a:extLst>
            </p:cNvPr>
            <p:cNvSpPr/>
            <p:nvPr/>
          </p:nvSpPr>
          <p:spPr>
            <a:xfrm>
              <a:off x="5985390" y="3502835"/>
              <a:ext cx="2354759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出错处理需求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A52B527E-08BA-4F3A-9B99-EC0FF56420E7}"/>
                </a:ext>
              </a:extLst>
            </p:cNvPr>
            <p:cNvSpPr/>
            <p:nvPr/>
          </p:nvSpPr>
          <p:spPr>
            <a:xfrm>
              <a:off x="5985391" y="3953385"/>
              <a:ext cx="5123479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当订单信息没有实时更新时，会显示页面错误。频繁出错时，用户</a:t>
              </a:r>
              <a:r>
                <a:rPr lang="zh-CN" altLang="en-US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可通过反馈向管理员反应出错信息。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499CA69-35C8-4109-9111-F049BDD15C50}"/>
              </a:ext>
            </a:extLst>
          </p:cNvPr>
          <p:cNvGrpSpPr/>
          <p:nvPr/>
        </p:nvGrpSpPr>
        <p:grpSpPr>
          <a:xfrm>
            <a:off x="1647514" y="5247008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65" name="Freeform 172">
              <a:extLst>
                <a:ext uri="{FF2B5EF4-FFF2-40B4-BE49-F238E27FC236}">
                  <a16:creationId xmlns:a16="http://schemas.microsoft.com/office/drawing/2014/main" id="{C3A8A73F-94A5-4743-BC12-BFC962C3A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Freeform 173">
              <a:extLst>
                <a:ext uri="{FF2B5EF4-FFF2-40B4-BE49-F238E27FC236}">
                  <a16:creationId xmlns:a16="http://schemas.microsoft.com/office/drawing/2014/main" id="{171432A6-C68A-464F-BD14-2AC5C6CB66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54268" y="1951011"/>
            <a:ext cx="4854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快递</a:t>
            </a:r>
            <a:r>
              <a:rPr lang="zh-CN" altLang="en-US" sz="2000" b="1" dirty="0">
                <a:solidFill>
                  <a:schemeClr val="bg1"/>
                </a:solidFill>
              </a:rPr>
              <a:t>代拿代寄、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闲置交易、餐饮代买</a:t>
            </a:r>
            <a:r>
              <a:rPr lang="zh-CN" altLang="en-US" sz="2000" b="1" dirty="0">
                <a:solidFill>
                  <a:schemeClr val="bg1"/>
                </a:solidFill>
              </a:rPr>
              <a:t>、问答、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通知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08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92013CEF-C562-4AE7-9912-A42E03D2B70F}"/>
              </a:ext>
            </a:extLst>
          </p:cNvPr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9BB4013-40DA-48BC-A157-8B4AC597E0EC}"/>
              </a:ext>
            </a:extLst>
          </p:cNvPr>
          <p:cNvSpPr/>
          <p:nvPr/>
        </p:nvSpPr>
        <p:spPr>
          <a:xfrm>
            <a:off x="4778003" y="772321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BC9080B-6B8F-4B1E-A80B-5CFB0133A484}"/>
              </a:ext>
            </a:extLst>
          </p:cNvPr>
          <p:cNvCxnSpPr/>
          <p:nvPr/>
        </p:nvCxnSpPr>
        <p:spPr>
          <a:xfrm flipH="1">
            <a:off x="4617993" y="495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981DF5CD-9D03-4683-BA7D-662168D9BC4A}"/>
              </a:ext>
            </a:extLst>
          </p:cNvPr>
          <p:cNvSpPr/>
          <p:nvPr/>
        </p:nvSpPr>
        <p:spPr>
          <a:xfrm>
            <a:off x="1888869" y="1141654"/>
            <a:ext cx="8414261" cy="561474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接口需求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界面风格：采用图形界面。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界面操作：界面上的每个按钮都是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经过设计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，以求客户使用方便。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数据库：采用数据库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操作系统：开发系统为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工具：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  <a:r>
              <a:rPr lang="en-US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2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小程序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网络条件良好；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4.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访问量限制在一定范围内；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个月内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小程序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制作，运行，改错。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逆向需求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重复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接同一个订单。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将来可能提出的要求 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能够对用户进行学生信息实名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认证</a:t>
            </a:r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94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05182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5" grpId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72459"/>
            <a:ext cx="5098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</a:t>
            </a:r>
            <a:endParaRPr lang="en-US" altLang="zh-CN" sz="36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以及限制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04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25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358494" y="1683540"/>
            <a:ext cx="8362570" cy="44805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项目环境</a:t>
            </a:r>
            <a:endParaRPr lang="en-US" altLang="zh-CN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资金：资金</a:t>
            </a:r>
            <a:r>
              <a:rPr lang="zh-CN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一般充足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劳动力：劳动力充足并低廉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价格：项目投入大量人力，少量</a:t>
            </a:r>
            <a:r>
              <a:rPr lang="zh-CN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财力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8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445741" y="1737360"/>
            <a:ext cx="9514702" cy="423672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项目条件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项目周期：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性能规划： 学生服务平台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成本预算：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根据生活费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元每月计算，则工资支出成本</a:t>
            </a:r>
            <a:r>
              <a:rPr lang="zh-CN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3*2000*3=18000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元。软件硬件基本每个人员都具备。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总成本</a:t>
            </a:r>
            <a:r>
              <a:rPr lang="zh-CN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18000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</a:t>
            </a:r>
          </a:p>
        </p:txBody>
      </p:sp>
    </p:spTree>
    <p:extLst>
      <p:ext uri="{BB962C8B-B14F-4D97-AF65-F5344CB8AC3E}">
        <p14:creationId xmlns:p14="http://schemas.microsoft.com/office/powerpoint/2010/main" val="1757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123440" y="1960880"/>
            <a:ext cx="8362570" cy="33629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项目限制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技术限制：对项目所需技术未知，专业技术的缺失，边学边做项目。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金钱限制：金钱投入有限。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时间限制：时间投入有限。</a:t>
            </a:r>
          </a:p>
        </p:txBody>
      </p:sp>
    </p:spTree>
    <p:extLst>
      <p:ext uri="{BB962C8B-B14F-4D97-AF65-F5344CB8AC3E}">
        <p14:creationId xmlns:p14="http://schemas.microsoft.com/office/powerpoint/2010/main" val="39450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62769" y="312629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05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6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29" name="矩形 28"/>
          <p:cNvSpPr/>
          <p:nvPr/>
        </p:nvSpPr>
        <p:spPr>
          <a:xfrm>
            <a:off x="4493986" y="752933"/>
            <a:ext cx="1207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Team Building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451472" y="2320807"/>
            <a:ext cx="3118055" cy="3435757"/>
            <a:chOff x="3106100" y="2396308"/>
            <a:chExt cx="2666772" cy="2209162"/>
          </a:xfrm>
        </p:grpSpPr>
        <p:sp>
          <p:nvSpPr>
            <p:cNvPr id="47" name="矩形 46"/>
            <p:cNvSpPr/>
            <p:nvPr/>
          </p:nvSpPr>
          <p:spPr>
            <a:xfrm>
              <a:off x="3106101" y="2396308"/>
              <a:ext cx="2666771" cy="754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SE2019</a:t>
              </a:r>
              <a:r>
                <a:rPr lang="zh-CN" altLang="en-US" sz="20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春</a:t>
              </a:r>
              <a:r>
                <a:rPr lang="en-US" altLang="zh-CN" sz="20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-G11</a:t>
              </a:r>
              <a:r>
                <a:rPr lang="zh-CN" altLang="en-US" sz="20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小组全体成员</a:t>
              </a:r>
              <a:endPara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3106100" y="3151048"/>
              <a:ext cx="2666771" cy="720000"/>
            </a:xfrm>
            <a:prstGeom prst="rect">
              <a:avLst/>
            </a:prstGeom>
            <a:solidFill>
              <a:schemeClr val="bg1">
                <a:alpha val="8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组长：黄寅佐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3106100" y="3885470"/>
              <a:ext cx="2666771" cy="720000"/>
            </a:xfrm>
            <a:prstGeom prst="rect">
              <a:avLst/>
            </a:prstGeom>
            <a:solidFill>
              <a:schemeClr val="bg1">
                <a:alpha val="8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组员：</a:t>
              </a:r>
              <a:endParaRPr lang="en-US" altLang="zh-CN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邓国灏、李帝江</a:t>
              </a:r>
            </a:p>
          </p:txBody>
        </p:sp>
      </p:grp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4372013" y="491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6161810" y="2320807"/>
            <a:ext cx="3366654" cy="3435757"/>
            <a:chOff x="6161810" y="2320807"/>
            <a:chExt cx="3345872" cy="4117616"/>
          </a:xfrm>
        </p:grpSpPr>
        <p:grpSp>
          <p:nvGrpSpPr>
            <p:cNvPr id="4" name="组合 3"/>
            <p:cNvGrpSpPr/>
            <p:nvPr/>
          </p:nvGrpSpPr>
          <p:grpSpPr>
            <a:xfrm>
              <a:off x="6161810" y="2320807"/>
              <a:ext cx="3345872" cy="3100483"/>
              <a:chOff x="6342785" y="2396308"/>
              <a:chExt cx="2666772" cy="2194741"/>
            </a:xfrm>
          </p:grpSpPr>
          <p:sp>
            <p:nvSpPr>
              <p:cNvPr id="80" name="矩形 79"/>
              <p:cNvSpPr/>
              <p:nvPr/>
            </p:nvSpPr>
            <p:spPr>
              <a:xfrm>
                <a:off x="6342786" y="2396308"/>
                <a:ext cx="2666771" cy="7547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项目团队建设</a:t>
                </a:r>
              </a:p>
              <a:p>
                <a:pPr algn="ctr"/>
                <a:r>
                  <a:rPr lang="zh-CN" altLang="en-US" sz="2000" dirty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项目分工</a:t>
                </a: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6342786" y="3151049"/>
                <a:ext cx="2666771" cy="720000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黄</a:t>
                </a:r>
                <a:r>
                  <a:rPr lang="zh-CN" altLang="en-US" dirty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寅</a:t>
                </a:r>
                <a:r>
                  <a:rPr lang="zh-CN" altLang="en-US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佐：文字编辑</a:t>
                </a:r>
                <a:endPara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endParaRPr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6342785" y="3871049"/>
                <a:ext cx="2666771" cy="720000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李帝江：文字编辑、</a:t>
                </a:r>
                <a:r>
                  <a:rPr lang="en-US" altLang="zh-CN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PPT</a:t>
                </a:r>
                <a:r>
                  <a:rPr lang="zh-CN" altLang="en-US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制作</a:t>
                </a:r>
                <a:endPara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6161810" y="5421288"/>
              <a:ext cx="3345871" cy="1017135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邓国灏：文字编辑</a:t>
              </a:r>
              <a:endPara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12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0.05182 4.0740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451472" y="917004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绩效评价</a:t>
            </a:r>
            <a:endParaRPr lang="zh-CN" altLang="en-US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6370" y="2555730"/>
            <a:ext cx="9430866" cy="2473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72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37247" y="1547923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目录</a:t>
            </a:r>
          </a:p>
        </p:txBody>
      </p:sp>
      <p:sp>
        <p:nvSpPr>
          <p:cNvPr id="14" name="矩形 13"/>
          <p:cNvSpPr/>
          <p:nvPr/>
        </p:nvSpPr>
        <p:spPr>
          <a:xfrm>
            <a:off x="2746251" y="2247425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-Light" panose="02000504040000020003" pitchFamily="50" charset="0"/>
              </a:rPr>
              <a:t>CONTENTS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Pro-Light" panose="02000504040000020003" pitchFamily="50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448251" y="3638363"/>
            <a:ext cx="1691986" cy="707886"/>
            <a:chOff x="6018655" y="1814326"/>
            <a:chExt cx="1691986" cy="707886"/>
          </a:xfrm>
        </p:grpSpPr>
        <p:sp>
          <p:nvSpPr>
            <p:cNvPr id="6" name="文本框 5"/>
            <p:cNvSpPr txBox="1"/>
            <p:nvPr/>
          </p:nvSpPr>
          <p:spPr>
            <a:xfrm>
              <a:off x="6105714" y="1814326"/>
              <a:ext cx="16049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01.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018655" y="2187384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Background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58446" y="3677188"/>
            <a:ext cx="2406428" cy="630235"/>
            <a:chOff x="9081142" y="1814326"/>
            <a:chExt cx="2406428" cy="630235"/>
          </a:xfrm>
        </p:grpSpPr>
        <p:sp>
          <p:nvSpPr>
            <p:cNvPr id="100" name="文本框 99"/>
            <p:cNvSpPr txBox="1"/>
            <p:nvPr/>
          </p:nvSpPr>
          <p:spPr>
            <a:xfrm>
              <a:off x="9081142" y="1814326"/>
              <a:ext cx="24064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02.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项目可行性分析</a:t>
              </a: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9622169" y="21829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Feasibility Analysis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486166" y="3638363"/>
            <a:ext cx="2409634" cy="709471"/>
            <a:chOff x="6105714" y="3155990"/>
            <a:chExt cx="2409634" cy="709471"/>
          </a:xfrm>
        </p:grpSpPr>
        <p:sp>
          <p:nvSpPr>
            <p:cNvPr id="110" name="文本框 109"/>
            <p:cNvSpPr txBox="1"/>
            <p:nvPr/>
          </p:nvSpPr>
          <p:spPr>
            <a:xfrm>
              <a:off x="6105714" y="3155990"/>
              <a:ext cx="240963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03.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项目的需求分析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786059" y="36038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Demand Analysis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494924" y="4741409"/>
            <a:ext cx="2241319" cy="1043786"/>
            <a:chOff x="8942977" y="3155990"/>
            <a:chExt cx="3644948" cy="1043786"/>
          </a:xfrm>
        </p:grpSpPr>
        <p:sp>
          <p:nvSpPr>
            <p:cNvPr id="120" name="文本框 119"/>
            <p:cNvSpPr txBox="1"/>
            <p:nvPr/>
          </p:nvSpPr>
          <p:spPr>
            <a:xfrm>
              <a:off x="8942977" y="3155990"/>
              <a:ext cx="3644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04.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项目的环境和</a:t>
              </a:r>
              <a:endParaRPr lang="en-US" altLang="zh-CN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  <a:p>
              <a:pPr algn="r"/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条件以及限制</a:t>
              </a: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207672" y="3768889"/>
              <a:ext cx="337262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Environment &amp;</a:t>
              </a:r>
            </a:p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Conditions and Limitations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10738" y="4741409"/>
            <a:ext cx="2153154" cy="628911"/>
            <a:chOff x="6105714" y="4497654"/>
            <a:chExt cx="2153154" cy="628911"/>
          </a:xfrm>
        </p:grpSpPr>
        <p:sp>
          <p:nvSpPr>
            <p:cNvPr id="130" name="文本框 129"/>
            <p:cNvSpPr txBox="1"/>
            <p:nvPr/>
          </p:nvSpPr>
          <p:spPr>
            <a:xfrm>
              <a:off x="6105714" y="4497654"/>
              <a:ext cx="21531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05.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项目团队建设</a:t>
              </a: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591159" y="4864955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Team</a:t>
              </a:r>
              <a:r>
                <a:rPr lang="zh-CN" altLang="en-US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 </a:t>
              </a:r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Building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543139" y="4741409"/>
            <a:ext cx="1667709" cy="649219"/>
            <a:chOff x="9081142" y="4497654"/>
            <a:chExt cx="1667709" cy="649219"/>
          </a:xfrm>
        </p:grpSpPr>
        <p:sp>
          <p:nvSpPr>
            <p:cNvPr id="140" name="文本框 139"/>
            <p:cNvSpPr txBox="1"/>
            <p:nvPr/>
          </p:nvSpPr>
          <p:spPr>
            <a:xfrm>
              <a:off x="9081142" y="4497654"/>
              <a:ext cx="16401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06.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参考文献</a:t>
              </a: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9081142" y="4885263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Reference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851013" y="4777728"/>
            <a:ext cx="576580" cy="576580"/>
            <a:chOff x="8410801" y="4547442"/>
            <a:chExt cx="576580" cy="576580"/>
          </a:xfrm>
          <a:solidFill>
            <a:schemeClr val="bg1"/>
          </a:solidFill>
        </p:grpSpPr>
        <p:sp>
          <p:nvSpPr>
            <p:cNvPr id="142" name="圆角矩形 141"/>
            <p:cNvSpPr/>
            <p:nvPr/>
          </p:nvSpPr>
          <p:spPr>
            <a:xfrm>
              <a:off x="8410801" y="454744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2" name="Freeform 173"/>
            <p:cNvSpPr>
              <a:spLocks noEditPoints="1"/>
            </p:cNvSpPr>
            <p:nvPr/>
          </p:nvSpPr>
          <p:spPr bwMode="auto">
            <a:xfrm>
              <a:off x="8512025" y="4689920"/>
              <a:ext cx="367449" cy="327131"/>
            </a:xfrm>
            <a:custGeom>
              <a:avLst/>
              <a:gdLst>
                <a:gd name="T0" fmla="*/ 63 w 170"/>
                <a:gd name="T1" fmla="*/ 115 h 151"/>
                <a:gd name="T2" fmla="*/ 33 w 170"/>
                <a:gd name="T3" fmla="*/ 146 h 151"/>
                <a:gd name="T4" fmla="*/ 33 w 170"/>
                <a:gd name="T5" fmla="*/ 150 h 151"/>
                <a:gd name="T6" fmla="*/ 35 w 170"/>
                <a:gd name="T7" fmla="*/ 151 h 151"/>
                <a:gd name="T8" fmla="*/ 37 w 170"/>
                <a:gd name="T9" fmla="*/ 150 h 151"/>
                <a:gd name="T10" fmla="*/ 67 w 170"/>
                <a:gd name="T11" fmla="*/ 120 h 151"/>
                <a:gd name="T12" fmla="*/ 67 w 170"/>
                <a:gd name="T13" fmla="*/ 115 h 151"/>
                <a:gd name="T14" fmla="*/ 63 w 170"/>
                <a:gd name="T15" fmla="*/ 115 h 151"/>
                <a:gd name="T16" fmla="*/ 107 w 170"/>
                <a:gd name="T17" fmla="*/ 115 h 151"/>
                <a:gd name="T18" fmla="*/ 103 w 170"/>
                <a:gd name="T19" fmla="*/ 115 h 151"/>
                <a:gd name="T20" fmla="*/ 103 w 170"/>
                <a:gd name="T21" fmla="*/ 120 h 151"/>
                <a:gd name="T22" fmla="*/ 133 w 170"/>
                <a:gd name="T23" fmla="*/ 150 h 151"/>
                <a:gd name="T24" fmla="*/ 135 w 170"/>
                <a:gd name="T25" fmla="*/ 151 h 151"/>
                <a:gd name="T26" fmla="*/ 137 w 170"/>
                <a:gd name="T27" fmla="*/ 150 h 151"/>
                <a:gd name="T28" fmla="*/ 137 w 170"/>
                <a:gd name="T29" fmla="*/ 146 h 151"/>
                <a:gd name="T30" fmla="*/ 107 w 170"/>
                <a:gd name="T31" fmla="*/ 115 h 151"/>
                <a:gd name="T32" fmla="*/ 41 w 170"/>
                <a:gd name="T33" fmla="*/ 74 h 151"/>
                <a:gd name="T34" fmla="*/ 44 w 170"/>
                <a:gd name="T35" fmla="*/ 74 h 151"/>
                <a:gd name="T36" fmla="*/ 72 w 170"/>
                <a:gd name="T37" fmla="*/ 46 h 151"/>
                <a:gd name="T38" fmla="*/ 92 w 170"/>
                <a:gd name="T39" fmla="*/ 66 h 151"/>
                <a:gd name="T40" fmla="*/ 95 w 170"/>
                <a:gd name="T41" fmla="*/ 67 h 151"/>
                <a:gd name="T42" fmla="*/ 97 w 170"/>
                <a:gd name="T43" fmla="*/ 66 h 151"/>
                <a:gd name="T44" fmla="*/ 131 w 170"/>
                <a:gd name="T45" fmla="*/ 32 h 151"/>
                <a:gd name="T46" fmla="*/ 131 w 170"/>
                <a:gd name="T47" fmla="*/ 28 h 151"/>
                <a:gd name="T48" fmla="*/ 127 w 170"/>
                <a:gd name="T49" fmla="*/ 28 h 151"/>
                <a:gd name="T50" fmla="*/ 95 w 170"/>
                <a:gd name="T51" fmla="*/ 60 h 151"/>
                <a:gd name="T52" fmla="*/ 74 w 170"/>
                <a:gd name="T53" fmla="*/ 39 h 151"/>
                <a:gd name="T54" fmla="*/ 72 w 170"/>
                <a:gd name="T55" fmla="*/ 38 h 151"/>
                <a:gd name="T56" fmla="*/ 69 w 170"/>
                <a:gd name="T57" fmla="*/ 39 h 151"/>
                <a:gd name="T58" fmla="*/ 39 w 170"/>
                <a:gd name="T59" fmla="*/ 69 h 151"/>
                <a:gd name="T60" fmla="*/ 39 w 170"/>
                <a:gd name="T61" fmla="*/ 74 h 151"/>
                <a:gd name="T62" fmla="*/ 41 w 170"/>
                <a:gd name="T63" fmla="*/ 74 h 151"/>
                <a:gd name="T64" fmla="*/ 167 w 170"/>
                <a:gd name="T65" fmla="*/ 103 h 151"/>
                <a:gd name="T66" fmla="*/ 154 w 170"/>
                <a:gd name="T67" fmla="*/ 103 h 151"/>
                <a:gd name="T68" fmla="*/ 154 w 170"/>
                <a:gd name="T69" fmla="*/ 6 h 151"/>
                <a:gd name="T70" fmla="*/ 167 w 170"/>
                <a:gd name="T71" fmla="*/ 6 h 151"/>
                <a:gd name="T72" fmla="*/ 170 w 170"/>
                <a:gd name="T73" fmla="*/ 3 h 151"/>
                <a:gd name="T74" fmla="*/ 167 w 170"/>
                <a:gd name="T75" fmla="*/ 0 h 151"/>
                <a:gd name="T76" fmla="*/ 151 w 170"/>
                <a:gd name="T77" fmla="*/ 0 h 151"/>
                <a:gd name="T78" fmla="*/ 19 w 170"/>
                <a:gd name="T79" fmla="*/ 0 h 151"/>
                <a:gd name="T80" fmla="*/ 3 w 170"/>
                <a:gd name="T81" fmla="*/ 0 h 151"/>
                <a:gd name="T82" fmla="*/ 0 w 170"/>
                <a:gd name="T83" fmla="*/ 3 h 151"/>
                <a:gd name="T84" fmla="*/ 3 w 170"/>
                <a:gd name="T85" fmla="*/ 6 h 151"/>
                <a:gd name="T86" fmla="*/ 16 w 170"/>
                <a:gd name="T87" fmla="*/ 6 h 151"/>
                <a:gd name="T88" fmla="*/ 16 w 170"/>
                <a:gd name="T89" fmla="*/ 103 h 151"/>
                <a:gd name="T90" fmla="*/ 3 w 170"/>
                <a:gd name="T91" fmla="*/ 103 h 151"/>
                <a:gd name="T92" fmla="*/ 0 w 170"/>
                <a:gd name="T93" fmla="*/ 106 h 151"/>
                <a:gd name="T94" fmla="*/ 3 w 170"/>
                <a:gd name="T95" fmla="*/ 109 h 151"/>
                <a:gd name="T96" fmla="*/ 19 w 170"/>
                <a:gd name="T97" fmla="*/ 109 h 151"/>
                <a:gd name="T98" fmla="*/ 151 w 170"/>
                <a:gd name="T99" fmla="*/ 109 h 151"/>
                <a:gd name="T100" fmla="*/ 167 w 170"/>
                <a:gd name="T101" fmla="*/ 109 h 151"/>
                <a:gd name="T102" fmla="*/ 170 w 170"/>
                <a:gd name="T103" fmla="*/ 106 h 151"/>
                <a:gd name="T104" fmla="*/ 167 w 170"/>
                <a:gd name="T105" fmla="*/ 103 h 151"/>
                <a:gd name="T106" fmla="*/ 148 w 170"/>
                <a:gd name="T107" fmla="*/ 103 h 151"/>
                <a:gd name="T108" fmla="*/ 22 w 170"/>
                <a:gd name="T109" fmla="*/ 103 h 151"/>
                <a:gd name="T110" fmla="*/ 22 w 170"/>
                <a:gd name="T111" fmla="*/ 6 h 151"/>
                <a:gd name="T112" fmla="*/ 148 w 170"/>
                <a:gd name="T113" fmla="*/ 6 h 151"/>
                <a:gd name="T114" fmla="*/ 148 w 170"/>
                <a:gd name="T115" fmla="*/ 10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0" h="151">
                  <a:moveTo>
                    <a:pt x="63" y="115"/>
                  </a:moveTo>
                  <a:cubicBezTo>
                    <a:pt x="33" y="146"/>
                    <a:pt x="33" y="146"/>
                    <a:pt x="33" y="146"/>
                  </a:cubicBezTo>
                  <a:cubicBezTo>
                    <a:pt x="32" y="147"/>
                    <a:pt x="32" y="149"/>
                    <a:pt x="33" y="150"/>
                  </a:cubicBezTo>
                  <a:cubicBezTo>
                    <a:pt x="33" y="150"/>
                    <a:pt x="34" y="151"/>
                    <a:pt x="35" y="151"/>
                  </a:cubicBezTo>
                  <a:cubicBezTo>
                    <a:pt x="36" y="151"/>
                    <a:pt x="36" y="150"/>
                    <a:pt x="37" y="15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9" y="119"/>
                    <a:pt x="69" y="117"/>
                    <a:pt x="67" y="115"/>
                  </a:cubicBezTo>
                  <a:cubicBezTo>
                    <a:pt x="66" y="114"/>
                    <a:pt x="64" y="114"/>
                    <a:pt x="63" y="115"/>
                  </a:cubicBezTo>
                  <a:close/>
                  <a:moveTo>
                    <a:pt x="107" y="115"/>
                  </a:moveTo>
                  <a:cubicBezTo>
                    <a:pt x="106" y="114"/>
                    <a:pt x="104" y="114"/>
                    <a:pt x="103" y="115"/>
                  </a:cubicBezTo>
                  <a:cubicBezTo>
                    <a:pt x="102" y="117"/>
                    <a:pt x="102" y="119"/>
                    <a:pt x="103" y="120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4" y="150"/>
                    <a:pt x="134" y="151"/>
                    <a:pt x="135" y="151"/>
                  </a:cubicBezTo>
                  <a:cubicBezTo>
                    <a:pt x="136" y="151"/>
                    <a:pt x="137" y="150"/>
                    <a:pt x="137" y="150"/>
                  </a:cubicBezTo>
                  <a:cubicBezTo>
                    <a:pt x="139" y="149"/>
                    <a:pt x="139" y="147"/>
                    <a:pt x="137" y="146"/>
                  </a:cubicBezTo>
                  <a:lnTo>
                    <a:pt x="107" y="115"/>
                  </a:lnTo>
                  <a:close/>
                  <a:moveTo>
                    <a:pt x="41" y="74"/>
                  </a:moveTo>
                  <a:cubicBezTo>
                    <a:pt x="42" y="74"/>
                    <a:pt x="43" y="74"/>
                    <a:pt x="44" y="74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3" y="67"/>
                    <a:pt x="94" y="67"/>
                    <a:pt x="95" y="67"/>
                  </a:cubicBezTo>
                  <a:cubicBezTo>
                    <a:pt x="95" y="67"/>
                    <a:pt x="96" y="67"/>
                    <a:pt x="97" y="66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2" y="31"/>
                    <a:pt x="132" y="29"/>
                    <a:pt x="131" y="28"/>
                  </a:cubicBezTo>
                  <a:cubicBezTo>
                    <a:pt x="130" y="27"/>
                    <a:pt x="128" y="27"/>
                    <a:pt x="127" y="28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2" y="38"/>
                    <a:pt x="72" y="38"/>
                  </a:cubicBezTo>
                  <a:cubicBezTo>
                    <a:pt x="71" y="38"/>
                    <a:pt x="70" y="39"/>
                    <a:pt x="69" y="3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71"/>
                    <a:pt x="38" y="72"/>
                    <a:pt x="39" y="74"/>
                  </a:cubicBezTo>
                  <a:cubicBezTo>
                    <a:pt x="40" y="74"/>
                    <a:pt x="41" y="74"/>
                    <a:pt x="41" y="74"/>
                  </a:cubicBezTo>
                  <a:close/>
                  <a:moveTo>
                    <a:pt x="167" y="103"/>
                  </a:moveTo>
                  <a:cubicBezTo>
                    <a:pt x="154" y="103"/>
                    <a:pt x="154" y="103"/>
                    <a:pt x="154" y="103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67" y="6"/>
                    <a:pt x="167" y="6"/>
                    <a:pt x="167" y="6"/>
                  </a:cubicBezTo>
                  <a:cubicBezTo>
                    <a:pt x="169" y="6"/>
                    <a:pt x="170" y="5"/>
                    <a:pt x="170" y="3"/>
                  </a:cubicBezTo>
                  <a:cubicBezTo>
                    <a:pt x="170" y="1"/>
                    <a:pt x="169" y="0"/>
                    <a:pt x="167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3"/>
                    <a:pt x="0" y="104"/>
                    <a:pt x="0" y="106"/>
                  </a:cubicBezTo>
                  <a:cubicBezTo>
                    <a:pt x="0" y="108"/>
                    <a:pt x="2" y="109"/>
                    <a:pt x="3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9" y="109"/>
                    <a:pt x="170" y="108"/>
                    <a:pt x="170" y="106"/>
                  </a:cubicBezTo>
                  <a:cubicBezTo>
                    <a:pt x="170" y="104"/>
                    <a:pt x="169" y="103"/>
                    <a:pt x="167" y="103"/>
                  </a:cubicBezTo>
                  <a:close/>
                  <a:moveTo>
                    <a:pt x="148" y="103"/>
                  </a:moveTo>
                  <a:cubicBezTo>
                    <a:pt x="22" y="103"/>
                    <a:pt x="22" y="103"/>
                    <a:pt x="22" y="103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48" y="6"/>
                    <a:pt x="148" y="6"/>
                    <a:pt x="148" y="6"/>
                  </a:cubicBezTo>
                  <a:lnTo>
                    <a:pt x="148" y="103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886983" y="4777728"/>
            <a:ext cx="576580" cy="576580"/>
            <a:chOff x="8407459" y="3205778"/>
            <a:chExt cx="576580" cy="576580"/>
          </a:xfrm>
          <a:solidFill>
            <a:schemeClr val="bg1"/>
          </a:solidFill>
        </p:grpSpPr>
        <p:sp>
          <p:nvSpPr>
            <p:cNvPr id="122" name="圆角矩形 121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4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930843" y="4746372"/>
            <a:ext cx="576580" cy="576580"/>
            <a:chOff x="5468865" y="4540812"/>
            <a:chExt cx="576580" cy="576580"/>
          </a:xfrm>
          <a:solidFill>
            <a:schemeClr val="bg1"/>
          </a:solidFill>
        </p:grpSpPr>
        <p:sp>
          <p:nvSpPr>
            <p:cNvPr id="132" name="圆角矩形 131"/>
            <p:cNvSpPr/>
            <p:nvPr/>
          </p:nvSpPr>
          <p:spPr>
            <a:xfrm>
              <a:off x="5468865" y="454081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u="sng">
                <a:solidFill>
                  <a:schemeClr val="bg1"/>
                </a:solidFill>
              </a:endParaRPr>
            </a:p>
          </p:txBody>
        </p:sp>
        <p:grpSp>
          <p:nvGrpSpPr>
            <p:cNvPr id="177" name="组合 176"/>
            <p:cNvGrpSpPr/>
            <p:nvPr/>
          </p:nvGrpSpPr>
          <p:grpSpPr>
            <a:xfrm>
              <a:off x="5516002" y="4628606"/>
              <a:ext cx="427598" cy="414252"/>
              <a:chOff x="5659105" y="4959631"/>
              <a:chExt cx="448512" cy="434514"/>
            </a:xfrm>
            <a:grpFill/>
          </p:grpSpPr>
          <p:sp>
            <p:nvSpPr>
              <p:cNvPr id="178" name="任意多边形 177"/>
              <p:cNvSpPr/>
              <p:nvPr/>
            </p:nvSpPr>
            <p:spPr>
              <a:xfrm>
                <a:off x="5659105" y="4959631"/>
                <a:ext cx="428058" cy="434514"/>
              </a:xfrm>
              <a:custGeom>
                <a:avLst/>
                <a:gdLst>
                  <a:gd name="connsiteX0" fmla="*/ 217257 w 428058"/>
                  <a:gd name="connsiteY0" fmla="*/ 0 h 434514"/>
                  <a:gd name="connsiteX1" fmla="*/ 417441 w 428058"/>
                  <a:gd name="connsiteY1" fmla="*/ 132691 h 434514"/>
                  <a:gd name="connsiteX2" fmla="*/ 428058 w 428058"/>
                  <a:gd name="connsiteY2" fmla="*/ 166892 h 434514"/>
                  <a:gd name="connsiteX3" fmla="*/ 422319 w 428058"/>
                  <a:gd name="connsiteY3" fmla="*/ 165733 h 434514"/>
                  <a:gd name="connsiteX4" fmla="*/ 410784 w 428058"/>
                  <a:gd name="connsiteY4" fmla="*/ 168062 h 434514"/>
                  <a:gd name="connsiteX5" fmla="*/ 401849 w 428058"/>
                  <a:gd name="connsiteY5" fmla="*/ 139278 h 434514"/>
                  <a:gd name="connsiteX6" fmla="*/ 217257 w 428058"/>
                  <a:gd name="connsiteY6" fmla="*/ 16923 h 434514"/>
                  <a:gd name="connsiteX7" fmla="*/ 16923 w 428058"/>
                  <a:gd name="connsiteY7" fmla="*/ 217257 h 434514"/>
                  <a:gd name="connsiteX8" fmla="*/ 217257 w 428058"/>
                  <a:gd name="connsiteY8" fmla="*/ 417592 h 434514"/>
                  <a:gd name="connsiteX9" fmla="*/ 401849 w 428058"/>
                  <a:gd name="connsiteY9" fmla="*/ 295237 h 434514"/>
                  <a:gd name="connsiteX10" fmla="*/ 409686 w 428058"/>
                  <a:gd name="connsiteY10" fmla="*/ 269987 h 434514"/>
                  <a:gd name="connsiteX11" fmla="*/ 422319 w 428058"/>
                  <a:gd name="connsiteY11" fmla="*/ 272537 h 434514"/>
                  <a:gd name="connsiteX12" fmla="*/ 426814 w 428058"/>
                  <a:gd name="connsiteY12" fmla="*/ 271630 h 434514"/>
                  <a:gd name="connsiteX13" fmla="*/ 417441 w 428058"/>
                  <a:gd name="connsiteY13" fmla="*/ 301824 h 434514"/>
                  <a:gd name="connsiteX14" fmla="*/ 217257 w 428058"/>
                  <a:gd name="connsiteY14" fmla="*/ 434514 h 434514"/>
                  <a:gd name="connsiteX15" fmla="*/ 0 w 428058"/>
                  <a:gd name="connsiteY15" fmla="*/ 217257 h 434514"/>
                  <a:gd name="connsiteX16" fmla="*/ 217257 w 428058"/>
                  <a:gd name="connsiteY16" fmla="*/ 0 h 434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8058" h="434514">
                    <a:moveTo>
                      <a:pt x="217257" y="0"/>
                    </a:moveTo>
                    <a:cubicBezTo>
                      <a:pt x="307248" y="0"/>
                      <a:pt x="384460" y="54714"/>
                      <a:pt x="417441" y="132691"/>
                    </a:cubicBezTo>
                    <a:lnTo>
                      <a:pt x="428058" y="166892"/>
                    </a:lnTo>
                    <a:lnTo>
                      <a:pt x="422319" y="165733"/>
                    </a:lnTo>
                    <a:lnTo>
                      <a:pt x="410784" y="168062"/>
                    </a:lnTo>
                    <a:lnTo>
                      <a:pt x="401849" y="139278"/>
                    </a:lnTo>
                    <a:cubicBezTo>
                      <a:pt x="371436" y="67375"/>
                      <a:pt x="300239" y="16923"/>
                      <a:pt x="217257" y="16923"/>
                    </a:cubicBezTo>
                    <a:cubicBezTo>
                      <a:pt x="106615" y="16923"/>
                      <a:pt x="16923" y="106615"/>
                      <a:pt x="16923" y="217257"/>
                    </a:cubicBezTo>
                    <a:cubicBezTo>
                      <a:pt x="16923" y="327899"/>
                      <a:pt x="106615" y="417592"/>
                      <a:pt x="217257" y="417592"/>
                    </a:cubicBezTo>
                    <a:cubicBezTo>
                      <a:pt x="300239" y="417592"/>
                      <a:pt x="371436" y="367140"/>
                      <a:pt x="401849" y="295237"/>
                    </a:cubicBezTo>
                    <a:lnTo>
                      <a:pt x="409686" y="269987"/>
                    </a:lnTo>
                    <a:lnTo>
                      <a:pt x="422319" y="272537"/>
                    </a:lnTo>
                    <a:lnTo>
                      <a:pt x="426814" y="271630"/>
                    </a:lnTo>
                    <a:lnTo>
                      <a:pt x="417441" y="301824"/>
                    </a:lnTo>
                    <a:cubicBezTo>
                      <a:pt x="384460" y="379800"/>
                      <a:pt x="307248" y="434514"/>
                      <a:pt x="217257" y="434514"/>
                    </a:cubicBezTo>
                    <a:cubicBezTo>
                      <a:pt x="97269" y="434514"/>
                      <a:pt x="0" y="337245"/>
                      <a:pt x="0" y="217257"/>
                    </a:cubicBezTo>
                    <a:cubicBezTo>
                      <a:pt x="0" y="97269"/>
                      <a:pt x="97269" y="0"/>
                      <a:pt x="2172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9" name="组合 178"/>
              <p:cNvGrpSpPr/>
              <p:nvPr/>
            </p:nvGrpSpPr>
            <p:grpSpPr>
              <a:xfrm>
                <a:off x="5796424" y="5056362"/>
                <a:ext cx="159876" cy="260104"/>
                <a:chOff x="5017858" y="4626299"/>
                <a:chExt cx="144000" cy="234274"/>
              </a:xfrm>
              <a:grpFill/>
            </p:grpSpPr>
            <p:sp>
              <p:nvSpPr>
                <p:cNvPr id="181" name="圆角矩形 180"/>
                <p:cNvSpPr/>
                <p:nvPr/>
              </p:nvSpPr>
              <p:spPr>
                <a:xfrm>
                  <a:off x="5082658" y="4716573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2" name="圆角矩形 181"/>
                <p:cNvSpPr/>
                <p:nvPr/>
              </p:nvSpPr>
              <p:spPr>
                <a:xfrm rot="19800000">
                  <a:off x="5050511" y="4626299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3" name="圆角矩形 182"/>
                <p:cNvSpPr/>
                <p:nvPr/>
              </p:nvSpPr>
              <p:spPr>
                <a:xfrm rot="1800000">
                  <a:off x="5114805" y="4626300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4" name="圆角矩形 183"/>
                <p:cNvSpPr/>
                <p:nvPr/>
              </p:nvSpPr>
              <p:spPr>
                <a:xfrm rot="5400000">
                  <a:off x="5082658" y="4649392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5" name="圆角矩形 184"/>
                <p:cNvSpPr/>
                <p:nvPr/>
              </p:nvSpPr>
              <p:spPr>
                <a:xfrm rot="5400000">
                  <a:off x="5082658" y="4727996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80" name="椭圆 179"/>
              <p:cNvSpPr/>
              <p:nvPr/>
            </p:nvSpPr>
            <p:spPr>
              <a:xfrm>
                <a:off x="6055231" y="5152573"/>
                <a:ext cx="52386" cy="5238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893958" y="3674682"/>
            <a:ext cx="576580" cy="576580"/>
            <a:chOff x="5432031" y="1864114"/>
            <a:chExt cx="576580" cy="576580"/>
          </a:xfrm>
          <a:solidFill>
            <a:schemeClr val="bg1"/>
          </a:solidFill>
        </p:grpSpPr>
        <p:sp>
          <p:nvSpPr>
            <p:cNvPr id="20" name="圆角矩形 19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grpFill/>
          </p:grpSpPr>
          <p:grpSp>
            <p:nvGrpSpPr>
              <p:cNvPr id="189" name="组合 18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86" name="椭圆 18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8" name="矩形 187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0" name="组合 18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1" name="椭圆 190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3" name="组合 192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4" name="椭圆 19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8851013" y="3674682"/>
            <a:ext cx="576580" cy="576580"/>
            <a:chOff x="5432031" y="3205778"/>
            <a:chExt cx="576580" cy="576580"/>
          </a:xfrm>
          <a:solidFill>
            <a:schemeClr val="bg1"/>
          </a:solidFill>
        </p:grpSpPr>
        <p:sp>
          <p:nvSpPr>
            <p:cNvPr id="112" name="圆角矩形 111"/>
            <p:cNvSpPr/>
            <p:nvPr/>
          </p:nvSpPr>
          <p:spPr>
            <a:xfrm>
              <a:off x="5432031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5527965" y="3301413"/>
              <a:ext cx="388022" cy="388022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847099" y="3674682"/>
            <a:ext cx="576580" cy="576580"/>
            <a:chOff x="8407459" y="1864114"/>
            <a:chExt cx="576580" cy="576580"/>
          </a:xfrm>
          <a:solidFill>
            <a:schemeClr val="bg1"/>
          </a:solidFill>
        </p:grpSpPr>
        <p:sp>
          <p:nvSpPr>
            <p:cNvPr id="102" name="圆角矩形 101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grpFill/>
          </p:grpSpPr>
          <p:sp useBgFill="1">
            <p:nvSpPr>
              <p:cNvPr id="202" name="Freeform 321"/>
              <p:cNvSpPr>
                <a:spLocks/>
              </p:cNvSpPr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3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4" name="Freeform 323"/>
              <p:cNvSpPr>
                <a:spLocks/>
              </p:cNvSpPr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5" name="Freeform 324"/>
              <p:cNvSpPr>
                <a:spLocks/>
              </p:cNvSpPr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等腰三角形 54"/>
          <p:cNvSpPr/>
          <p:nvPr/>
        </p:nvSpPr>
        <p:spPr>
          <a:xfrm rot="10800000">
            <a:off x="2918199" y="2777719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9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59259E-6 L 5E-6 -0.05972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22222E-6 L 0.05183 2.22222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22222E-6 L 0.05183 2.22222E-6 " pathEditMode="relative" rAng="0" ptsTypes="AA">
                                      <p:cBhvr>
                                        <p:cTn id="46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4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22222E-6 L 0.05183 2.22222E-6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4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0.05183 2.59259E-6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50"/>
                            </p:stCondLst>
                            <p:childTnLst>
                              <p:par>
                                <p:cTn id="7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4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59259E-6 L 0.05183 2.59259E-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450"/>
                            </p:stCondLst>
                            <p:childTnLst>
                              <p:par>
                                <p:cTn id="8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345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5182 2.59259E-6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5" grpId="0" animBg="1"/>
      <p:bldP spid="5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86757" y="31262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参考文献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06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7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参考文献</a:t>
            </a:r>
          </a:p>
        </p:txBody>
      </p:sp>
      <p:sp>
        <p:nvSpPr>
          <p:cNvPr id="29" name="矩形 28"/>
          <p:cNvSpPr/>
          <p:nvPr/>
        </p:nvSpPr>
        <p:spPr>
          <a:xfrm>
            <a:off x="3915478" y="686223"/>
            <a:ext cx="9168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Reference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3803053" y="42461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1EB5F8D-03A6-4B8C-9316-C64D797E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4216784"/>
              </p:ext>
            </p:extLst>
          </p:nvPr>
        </p:nvGraphicFramePr>
        <p:xfrm>
          <a:off x="1387111" y="1978934"/>
          <a:ext cx="9938980" cy="1211073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9938980">
                  <a:extLst>
                    <a:ext uri="{9D8B030D-6E8A-4147-A177-3AD203B41FA5}">
                      <a16:colId xmlns:a16="http://schemas.microsoft.com/office/drawing/2014/main" val="2855165463"/>
                    </a:ext>
                  </a:extLst>
                </a:gridCol>
              </a:tblGrid>
              <a:tr h="1211073">
                <a:tc>
                  <a:txBody>
                    <a:bodyPr/>
                    <a:lstStyle/>
                    <a:p>
                      <a:r>
                        <a:rPr lang="en-US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1.</a:t>
                      </a:r>
                      <a:r>
                        <a:rPr lang="zh-CN" altLang="en-US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张海蕃</a:t>
                      </a:r>
                      <a:r>
                        <a:rPr lang="en-US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</a:t>
                      </a:r>
                      <a:r>
                        <a:rPr lang="zh-CN" altLang="en-US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牟永敏</a:t>
                      </a:r>
                      <a:r>
                        <a:rPr lang="en-US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r>
                        <a:rPr lang="zh-CN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《软件工程导论》</a:t>
                      </a:r>
                      <a:r>
                        <a:rPr lang="en-US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第六版</a:t>
                      </a:r>
                      <a:r>
                        <a:rPr lang="en-US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). </a:t>
                      </a:r>
                      <a:r>
                        <a:rPr lang="zh-CN" altLang="en-US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北京</a:t>
                      </a:r>
                      <a:r>
                        <a:rPr lang="en-US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zh-CN" altLang="en-US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清华大学出版社</a:t>
                      </a:r>
                      <a:r>
                        <a:rPr lang="en-US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,2013</a:t>
                      </a:r>
                      <a:endParaRPr lang="zh-CN" altLang="zh-CN" sz="2400" b="1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866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4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05183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498311" y="2605889"/>
            <a:ext cx="79319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THANK YOU</a:t>
            </a:r>
            <a:endParaRPr lang="zh-CN" altLang="en-US" sz="8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4395" y="3946376"/>
            <a:ext cx="5003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请老师加以指导，谢谢</a:t>
            </a:r>
          </a:p>
        </p:txBody>
      </p:sp>
    </p:spTree>
    <p:extLst>
      <p:ext uri="{BB962C8B-B14F-4D97-AF65-F5344CB8AC3E}">
        <p14:creationId xmlns:p14="http://schemas.microsoft.com/office/powerpoint/2010/main" val="40784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212959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项目背景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162769" y="2775925"/>
            <a:ext cx="5432734" cy="3117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在如今的大学生活中，学生各种各样的服务需求越来越多，但并不是所有需求都能得到满足或者服务的满足并不方便，为了能给大学生生活提供足够的便利，我们决定开发这个学生服务集合体工具，提高</a:t>
            </a:r>
            <a:r>
              <a:rPr lang="zh-CN" altLang="en-US" sz="24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大学生日常</a:t>
            </a:r>
            <a:r>
              <a: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效率。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1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BF79A9AA-A837-4EAD-903F-FAFFA92245B4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1" name="矩形 20"/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67978A4-E7B8-46EF-B286-A0B5D61E1133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9ADA70C-C3BC-4EAA-8112-CDC1A420D6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559" y="442286"/>
            <a:ext cx="2861076" cy="313554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BEBC526-3F8D-4831-AAFC-453505E496CC}"/>
              </a:ext>
            </a:extLst>
          </p:cNvPr>
          <p:cNvSpPr txBox="1"/>
          <p:nvPr/>
        </p:nvSpPr>
        <p:spPr>
          <a:xfrm>
            <a:off x="5640899" y="3698099"/>
            <a:ext cx="54081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快递代拿，快递小哥一直催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紧急求助，此群中没有人回应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求购教材，依旧没人可以提供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代买餐饮、收购闲置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越来越多的需求，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却无法得到满足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284" y="1464697"/>
            <a:ext cx="3797137" cy="476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62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174075" y="958213"/>
            <a:ext cx="8570125" cy="5836734"/>
            <a:chOff x="-102576" y="1676113"/>
            <a:chExt cx="5312706" cy="1440000"/>
          </a:xfrm>
          <a:solidFill>
            <a:schemeClr val="bg1">
              <a:alpha val="65000"/>
            </a:schemeClr>
          </a:solidFill>
        </p:grpSpPr>
        <p:sp>
          <p:nvSpPr>
            <p:cNvPr id="43" name="矩形 42"/>
            <p:cNvSpPr/>
            <p:nvPr/>
          </p:nvSpPr>
          <p:spPr>
            <a:xfrm>
              <a:off x="-102576" y="1676113"/>
              <a:ext cx="5312706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-88891" y="1691370"/>
              <a:ext cx="443068" cy="853005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项目开发工具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AB2852E-9F08-4F0F-B69D-424C286E027D}"/>
              </a:ext>
            </a:extLst>
          </p:cNvPr>
          <p:cNvGrpSpPr/>
          <p:nvPr/>
        </p:nvGrpSpPr>
        <p:grpSpPr>
          <a:xfrm>
            <a:off x="2277984" y="263153"/>
            <a:ext cx="2888853" cy="609140"/>
            <a:chOff x="2356602" y="480191"/>
            <a:chExt cx="2888853" cy="60914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8176E54-589E-4BE9-9765-62FF9A1A6A5A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71F9199-C8F0-4B5F-B4D8-B1840498B1DB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76A78F89-5D80-4B9F-A03A-0D7D49D24251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 6">
            <a:extLst>
              <a:ext uri="{FF2B5EF4-FFF2-40B4-BE49-F238E27FC236}">
                <a16:creationId xmlns:a16="http://schemas.microsoft.com/office/drawing/2014/main" id="{CDC86B6D-54A4-44FB-803B-40BC7336C625}"/>
              </a:ext>
            </a:extLst>
          </p:cNvPr>
          <p:cNvGrpSpPr/>
          <p:nvPr/>
        </p:nvGrpSpPr>
        <p:grpSpPr>
          <a:xfrm>
            <a:off x="2886136" y="1821090"/>
            <a:ext cx="6928083" cy="579668"/>
            <a:chOff x="3101250" y="2499861"/>
            <a:chExt cx="5145059" cy="579668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B717F7E-A450-44B8-90FE-E3C672D6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1250" y="2499861"/>
              <a:ext cx="502519" cy="579668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C51A190-E584-4207-9E79-E45554D8E9D8}"/>
                </a:ext>
              </a:extLst>
            </p:cNvPr>
            <p:cNvSpPr/>
            <p:nvPr/>
          </p:nvSpPr>
          <p:spPr>
            <a:xfrm>
              <a:off x="3674309" y="2595010"/>
              <a:ext cx="4572000" cy="33855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Photoshop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在线图片编辑器是一个专业的</a:t>
              </a:r>
              <a:r>
                <a:rPr lang="zh-CN" altLang="en-US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</a:t>
              </a:r>
              <a:r>
                <a:rPr lang="en-US" altLang="zh-CN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照片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处理软件。</a:t>
              </a:r>
            </a:p>
          </p:txBody>
        </p:sp>
      </p:grpSp>
      <p:grpSp>
        <p:nvGrpSpPr>
          <p:cNvPr id="21" name="组 7">
            <a:extLst>
              <a:ext uri="{FF2B5EF4-FFF2-40B4-BE49-F238E27FC236}">
                <a16:creationId xmlns:a16="http://schemas.microsoft.com/office/drawing/2014/main" id="{67C906E0-63A4-4F97-A180-0D0D7BEE6CFA}"/>
              </a:ext>
            </a:extLst>
          </p:cNvPr>
          <p:cNvGrpSpPr/>
          <p:nvPr/>
        </p:nvGrpSpPr>
        <p:grpSpPr>
          <a:xfrm>
            <a:off x="2885418" y="2497490"/>
            <a:ext cx="6968972" cy="640853"/>
            <a:chOff x="3100534" y="3176261"/>
            <a:chExt cx="5108298" cy="640853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44844C18-488B-44DD-850F-ABAAE66D6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176261"/>
              <a:ext cx="493113" cy="575460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D8BB3E6-51D5-4E11-8AC4-93F10E9A373A}"/>
                </a:ext>
              </a:extLst>
            </p:cNvPr>
            <p:cNvSpPr/>
            <p:nvPr/>
          </p:nvSpPr>
          <p:spPr>
            <a:xfrm>
              <a:off x="3636832" y="3232339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MySQL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：用于访问和处理数据库的标准的计算机语言。</a:t>
              </a:r>
            </a:p>
          </p:txBody>
        </p:sp>
      </p:grpSp>
      <p:grpSp>
        <p:nvGrpSpPr>
          <p:cNvPr id="24" name="组 10">
            <a:extLst>
              <a:ext uri="{FF2B5EF4-FFF2-40B4-BE49-F238E27FC236}">
                <a16:creationId xmlns:a16="http://schemas.microsoft.com/office/drawing/2014/main" id="{5F5ADCB0-4565-4618-8967-313E4D3BBDC4}"/>
              </a:ext>
            </a:extLst>
          </p:cNvPr>
          <p:cNvGrpSpPr/>
          <p:nvPr/>
        </p:nvGrpSpPr>
        <p:grpSpPr>
          <a:xfrm>
            <a:off x="2885419" y="3155040"/>
            <a:ext cx="7066278" cy="584775"/>
            <a:chOff x="3100534" y="3833811"/>
            <a:chExt cx="6104760" cy="58477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6F6262F-444A-458A-9A2B-B7096D238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837642"/>
              <a:ext cx="589815" cy="563162"/>
            </a:xfrm>
            <a:prstGeom prst="rect">
              <a:avLst/>
            </a:prstGeom>
          </p:spPr>
        </p:pic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3A44FEA-B23E-4BDC-9BF5-008D033C9E35}"/>
                </a:ext>
              </a:extLst>
            </p:cNvPr>
            <p:cNvSpPr/>
            <p:nvPr/>
          </p:nvSpPr>
          <p:spPr>
            <a:xfrm>
              <a:off x="3703420" y="3833811"/>
              <a:ext cx="55018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Git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：一个开源的分布式版本控制系统，可以高效处理从很小到非常大的项目版本管理。</a:t>
              </a:r>
            </a:p>
          </p:txBody>
        </p:sp>
      </p:grpSp>
      <p:grpSp>
        <p:nvGrpSpPr>
          <p:cNvPr id="27" name="组 11">
            <a:extLst>
              <a:ext uri="{FF2B5EF4-FFF2-40B4-BE49-F238E27FC236}">
                <a16:creationId xmlns:a16="http://schemas.microsoft.com/office/drawing/2014/main" id="{7F1ED77E-3835-4C2A-B855-21EF5C496943}"/>
              </a:ext>
            </a:extLst>
          </p:cNvPr>
          <p:cNvGrpSpPr/>
          <p:nvPr/>
        </p:nvGrpSpPr>
        <p:grpSpPr>
          <a:xfrm>
            <a:off x="2904591" y="3817021"/>
            <a:ext cx="5857490" cy="475437"/>
            <a:chOff x="3119705" y="4495792"/>
            <a:chExt cx="4001820" cy="475437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04BB0769-97FD-436D-8535-9190C1A0C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17"/>
            <a:stretch/>
          </p:blipFill>
          <p:spPr>
            <a:xfrm>
              <a:off x="3119705" y="4495792"/>
              <a:ext cx="445434" cy="475437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0294AEA-669E-47B0-B6A3-B690F71684CD}"/>
                </a:ext>
              </a:extLst>
            </p:cNvPr>
            <p:cNvSpPr/>
            <p:nvPr/>
          </p:nvSpPr>
          <p:spPr>
            <a:xfrm>
              <a:off x="3634288" y="4503586"/>
              <a:ext cx="34872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：通用的项目管理工具软件。</a:t>
              </a:r>
            </a:p>
          </p:txBody>
        </p:sp>
      </p:grpSp>
      <p:grpSp>
        <p:nvGrpSpPr>
          <p:cNvPr id="30" name="组 12">
            <a:extLst>
              <a:ext uri="{FF2B5EF4-FFF2-40B4-BE49-F238E27FC236}">
                <a16:creationId xmlns:a16="http://schemas.microsoft.com/office/drawing/2014/main" id="{E9C536DF-0385-4FF7-8970-49DD30C9227F}"/>
              </a:ext>
            </a:extLst>
          </p:cNvPr>
          <p:cNvGrpSpPr/>
          <p:nvPr/>
        </p:nvGrpSpPr>
        <p:grpSpPr>
          <a:xfrm>
            <a:off x="2895798" y="4249163"/>
            <a:ext cx="7407904" cy="1323439"/>
            <a:chOff x="3112114" y="4843980"/>
            <a:chExt cx="6396689" cy="1323439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2343D09-FBEC-49DE-95DB-50709FCE8881}"/>
                </a:ext>
              </a:extLst>
            </p:cNvPr>
            <p:cNvSpPr/>
            <p:nvPr/>
          </p:nvSpPr>
          <p:spPr>
            <a:xfrm>
              <a:off x="3724249" y="4843980"/>
              <a:ext cx="5784554" cy="13234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zh-CN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WXML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</a:t>
              </a:r>
              <a:r>
                <a:rPr lang="zh-CN" altLang="en-US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小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程序框架设计的一套标签语言，结合小程序的基础组件、事件系统，可以构建出页面的结构</a:t>
              </a:r>
              <a:r>
                <a:rPr lang="zh-CN" altLang="en-US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。</a:t>
              </a:r>
              <a:endParaRPr lang="en-US" altLang="zh-CN" sz="1600" kern="100" dirty="0" smtClean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 algn="just"/>
              <a:r>
                <a:rPr lang="en-US" altLang="zh-CN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WXSS</a:t>
              </a:r>
              <a:r>
                <a:rPr lang="zh-CN" altLang="en-US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：一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套用于小程序的样式语言，用于描述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WXML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的组件样式，也就是视觉上的效果。</a:t>
              </a:r>
              <a:endPara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  <a:p>
              <a:pPr algn="just"/>
              <a:endPara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92271B8-A950-44CF-BD96-703C59747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2114" y="5029396"/>
              <a:ext cx="540187" cy="625583"/>
            </a:xfrm>
            <a:prstGeom prst="rect">
              <a:avLst/>
            </a:prstGeom>
          </p:spPr>
        </p:pic>
      </p:grpSp>
      <p:grpSp>
        <p:nvGrpSpPr>
          <p:cNvPr id="34" name="组 13">
            <a:extLst>
              <a:ext uri="{FF2B5EF4-FFF2-40B4-BE49-F238E27FC236}">
                <a16:creationId xmlns:a16="http://schemas.microsoft.com/office/drawing/2014/main" id="{A793FE8F-0749-4346-BA65-36EA3CB4F5F8}"/>
              </a:ext>
            </a:extLst>
          </p:cNvPr>
          <p:cNvGrpSpPr/>
          <p:nvPr/>
        </p:nvGrpSpPr>
        <p:grpSpPr>
          <a:xfrm>
            <a:off x="2969898" y="5167524"/>
            <a:ext cx="6884491" cy="666795"/>
            <a:chOff x="3122921" y="5725639"/>
            <a:chExt cx="4526533" cy="630154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ABFB4935-1E54-4D34-84E0-388351FF8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22921" y="5866472"/>
              <a:ext cx="403284" cy="489321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713D3E93-1176-4F8B-B454-6D987D6C72AB}"/>
                </a:ext>
              </a:extLst>
            </p:cNvPr>
            <p:cNvSpPr/>
            <p:nvPr/>
          </p:nvSpPr>
          <p:spPr>
            <a:xfrm>
              <a:off x="3560617" y="5725639"/>
              <a:ext cx="4088837" cy="3199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endPara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1A8FC73A-75B3-4E98-A14C-8365CAA48C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14" b="9535"/>
          <a:stretch/>
        </p:blipFill>
        <p:spPr>
          <a:xfrm>
            <a:off x="2895798" y="5973531"/>
            <a:ext cx="720667" cy="65137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FA8D023-752C-4EA4-AE00-815B5B834C95}"/>
              </a:ext>
            </a:extLst>
          </p:cNvPr>
          <p:cNvSpPr/>
          <p:nvPr/>
        </p:nvSpPr>
        <p:spPr>
          <a:xfrm>
            <a:off x="3622503" y="610410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 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Eclipse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：一个开放源代码的、基于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的可扩展开发平台。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A5BBE5-3A6B-4050-B83F-3E3776601427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8446" y="1061614"/>
            <a:ext cx="654357" cy="654357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BC9E64F8-2CA7-457F-90FC-AD9C05A7E910}"/>
              </a:ext>
            </a:extLst>
          </p:cNvPr>
          <p:cNvSpPr/>
          <p:nvPr/>
        </p:nvSpPr>
        <p:spPr>
          <a:xfrm>
            <a:off x="3657789" y="1113044"/>
            <a:ext cx="634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小程序的主要开发语言是 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JavaScript 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，开发者使用 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JavaScript 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来开发业务逻辑以及调用小程序的 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API 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来完成业务需求。</a:t>
            </a:r>
          </a:p>
        </p:txBody>
      </p:sp>
      <p:sp>
        <p:nvSpPr>
          <p:cNvPr id="2" name="矩形 1"/>
          <p:cNvSpPr/>
          <p:nvPr/>
        </p:nvSpPr>
        <p:spPr>
          <a:xfrm>
            <a:off x="3635598" y="5335170"/>
            <a:ext cx="6096000" cy="5847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微信开发者工具，集成了公众号网页调试和小程序调试两种开发模式</a:t>
            </a:r>
          </a:p>
        </p:txBody>
      </p:sp>
    </p:spTree>
    <p:extLst>
      <p:ext uri="{BB962C8B-B14F-4D97-AF65-F5344CB8AC3E}">
        <p14:creationId xmlns:p14="http://schemas.microsoft.com/office/powerpoint/2010/main" val="21782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1780B184-2517-4ECD-83DF-631193599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86" y="1857230"/>
            <a:ext cx="4091428" cy="2998831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4772561" y="205970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项目开发系统环境</a:t>
            </a:r>
          </a:p>
        </p:txBody>
      </p:sp>
      <p:sp>
        <p:nvSpPr>
          <p:cNvPr id="48" name="矩形 47"/>
          <p:cNvSpPr/>
          <p:nvPr/>
        </p:nvSpPr>
        <p:spPr>
          <a:xfrm>
            <a:off x="4983517" y="4240088"/>
            <a:ext cx="2181992" cy="404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878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F41B904D-685D-45BC-ABBD-2BDFF743B1EB}"/>
              </a:ext>
            </a:extLst>
          </p:cNvPr>
          <p:cNvSpPr/>
          <p:nvPr/>
        </p:nvSpPr>
        <p:spPr>
          <a:xfrm>
            <a:off x="2356602" y="2403442"/>
            <a:ext cx="8414261" cy="262128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cs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DINPro-Light" panose="02000504040000020003" pitchFamily="50" charset="0"/>
                  <a:ea typeface="方正兰亭黑简体" panose="02000000000000000000" pitchFamily="2" charset="-122"/>
                  <a:cs typeface="+mn-cs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ECAA7E87-1B06-4457-923D-DFBEFF1E52A6}"/>
              </a:ext>
            </a:extLst>
          </p:cNvPr>
          <p:cNvSpPr/>
          <p:nvPr/>
        </p:nvSpPr>
        <p:spPr>
          <a:xfrm>
            <a:off x="2823978" y="371408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项目开发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509ABF8-699F-40D7-9553-F0FF3428695B}"/>
              </a:ext>
            </a:extLst>
          </p:cNvPr>
          <p:cNvSpPr/>
          <p:nvPr/>
        </p:nvSpPr>
        <p:spPr>
          <a:xfrm>
            <a:off x="2823978" y="2587519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项目用户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C04C9D-58B0-4E9D-9A88-C7948703DB8C}"/>
              </a:ext>
            </a:extLst>
          </p:cNvPr>
          <p:cNvSpPr/>
          <p:nvPr/>
        </p:nvSpPr>
        <p:spPr>
          <a:xfrm>
            <a:off x="2813718" y="3136308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浙江大学城市学院全体学生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7FCBDF1-430C-4DAA-B1EF-EA1C410FC152}"/>
              </a:ext>
            </a:extLst>
          </p:cNvPr>
          <p:cNvSpPr/>
          <p:nvPr/>
        </p:nvSpPr>
        <p:spPr>
          <a:xfrm>
            <a:off x="2813718" y="4265415"/>
            <a:ext cx="30764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SE2019</a:t>
            </a:r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春</a:t>
            </a:r>
            <a:r>
              <a:rPr lang="en-US" altLang="zh-CN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-G11</a:t>
            </a:r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小组</a:t>
            </a:r>
          </a:p>
        </p:txBody>
      </p:sp>
    </p:spTree>
    <p:extLst>
      <p:ext uri="{BB962C8B-B14F-4D97-AF65-F5344CB8AC3E}">
        <p14:creationId xmlns:p14="http://schemas.microsoft.com/office/powerpoint/2010/main" val="284233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02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0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275513892"/>
              </p:ext>
            </p:extLst>
          </p:nvPr>
        </p:nvGraphicFramePr>
        <p:xfrm>
          <a:off x="3447926" y="1857488"/>
          <a:ext cx="5296146" cy="3530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786991" y="3476531"/>
            <a:ext cx="2869694" cy="1079230"/>
            <a:chOff x="1351826" y="3428504"/>
            <a:chExt cx="2869694" cy="1079230"/>
          </a:xfrm>
        </p:grpSpPr>
        <p:sp>
          <p:nvSpPr>
            <p:cNvPr id="56" name="矩形 55"/>
            <p:cNvSpPr/>
            <p:nvPr/>
          </p:nvSpPr>
          <p:spPr>
            <a:xfrm>
              <a:off x="1379587" y="3428504"/>
              <a:ext cx="240803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C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经济可行性</a:t>
              </a:r>
            </a:p>
          </p:txBody>
        </p:sp>
        <p:sp>
          <p:nvSpPr>
            <p:cNvPr id="57" name="矩形 56"/>
            <p:cNvSpPr/>
            <p:nvPr/>
          </p:nvSpPr>
          <p:spPr>
            <a:xfrm>
              <a:off x="1351826" y="3801450"/>
              <a:ext cx="2869694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投资经济：日常伙食费、电费</a:t>
              </a:r>
            </a:p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经济效益：未知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59230" y="4951757"/>
            <a:ext cx="2869694" cy="1745629"/>
            <a:chOff x="1351826" y="4999520"/>
            <a:chExt cx="2869694" cy="1745629"/>
          </a:xfrm>
        </p:grpSpPr>
        <p:sp>
          <p:nvSpPr>
            <p:cNvPr id="58" name="矩形 57"/>
            <p:cNvSpPr/>
            <p:nvPr/>
          </p:nvSpPr>
          <p:spPr>
            <a:xfrm>
              <a:off x="1379587" y="4999520"/>
              <a:ext cx="240642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D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操作可行性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1351826" y="5372466"/>
              <a:ext cx="2869694" cy="13726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微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信小程序已经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深入人们的生活，加上类似于饿了么、美团的订单发布平台人们使用起来也已经得心应手。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3165208" y="370891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67" name="直接连接符 66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155868" y="2123812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0" name="直接连接符 69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椭圆 70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207198" y="5262716"/>
            <a:ext cx="2208081" cy="135618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3" name="直接连接符 72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030962" y="4559857"/>
            <a:ext cx="2871959" cy="1417575"/>
            <a:chOff x="9159066" y="3431792"/>
            <a:chExt cx="2871959" cy="1417575"/>
          </a:xfrm>
        </p:grpSpPr>
        <p:sp>
          <p:nvSpPr>
            <p:cNvPr id="62" name="矩形 61"/>
            <p:cNvSpPr/>
            <p:nvPr/>
          </p:nvSpPr>
          <p:spPr>
            <a:xfrm>
              <a:off x="9159066" y="3431792"/>
              <a:ext cx="236955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E.</a:t>
              </a:r>
              <a:r>
                <a:rPr lang="zh-CN" altLang="en-US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项目开发难点</a:t>
              </a:r>
            </a:p>
          </p:txBody>
        </p:sp>
        <p:sp>
          <p:nvSpPr>
            <p:cNvPr id="63" name="矩形 62"/>
            <p:cNvSpPr/>
            <p:nvPr/>
          </p:nvSpPr>
          <p:spPr>
            <a:xfrm>
              <a:off x="9161331" y="3796771"/>
              <a:ext cx="2869694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对项目所需知识不了解，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边学习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边做项目。</a:t>
              </a:r>
            </a:p>
            <a:p>
              <a:pPr>
                <a:lnSpc>
                  <a:spcPct val="130000"/>
                </a:lnSpc>
              </a:pP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小程序兼容性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问题。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 flipH="1">
            <a:off x="7722181" y="474706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83" name="直接连接符 82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 flipH="1">
            <a:off x="7374131" y="2341121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81" name="直接连接符 80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椭圆 81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647725" y="3305105"/>
            <a:ext cx="9028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可行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性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01B03A9-CA2E-403B-9AD3-F2BFCF6D8FBF}"/>
              </a:ext>
            </a:extLst>
          </p:cNvPr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8C052DF-74FE-4658-96DD-600760C42B67}"/>
              </a:ext>
            </a:extLst>
          </p:cNvPr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4F56A32B-DB8D-4A7B-89D9-8CAEFA97723F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1822340" y="1953037"/>
            <a:ext cx="2869694" cy="1006221"/>
            <a:chOff x="8606031" y="1882866"/>
            <a:chExt cx="2869694" cy="1006221"/>
          </a:xfrm>
        </p:grpSpPr>
        <p:sp>
          <p:nvSpPr>
            <p:cNvPr id="41" name="矩形 40"/>
            <p:cNvSpPr/>
            <p:nvPr/>
          </p:nvSpPr>
          <p:spPr>
            <a:xfrm>
              <a:off x="8647587" y="1882866"/>
              <a:ext cx="131157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目标</a:t>
              </a:r>
              <a:endParaRPr lang="zh-CN" altLang="en-US" sz="2800" b="1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606031" y="2304312"/>
              <a:ext cx="286969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快递代拿代寄、闲置交易、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r>
                <a:rPr lang="zh-CN" altLang="en-US" sz="1600" b="1" dirty="0">
                  <a:solidFill>
                    <a:schemeClr val="bg1"/>
                  </a:solidFill>
                </a:rPr>
                <a:t>餐饮代买、问答、通知</a:t>
              </a:r>
              <a:endParaRPr lang="zh-CN" altLang="en-US" sz="1600" b="1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071762" y="2123812"/>
            <a:ext cx="2556807" cy="1079230"/>
            <a:chOff x="1351826" y="1857488"/>
            <a:chExt cx="2556807" cy="1079230"/>
          </a:xfrm>
        </p:grpSpPr>
        <p:sp>
          <p:nvSpPr>
            <p:cNvPr id="49" name="矩形 48"/>
            <p:cNvSpPr/>
            <p:nvPr/>
          </p:nvSpPr>
          <p:spPr>
            <a:xfrm>
              <a:off x="1379587" y="1857488"/>
              <a:ext cx="2393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B.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技术可行性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1351826" y="2230434"/>
              <a:ext cx="2556807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数据仓库：用户信息，用户发布的订单信息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85185E-6 L -0.05117 1.85185E-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4.44444E-6 L -0.05117 4.44444E-6 " pathEditMode="relative" rAng="0" ptsTypes="AA">
                                      <p:cBhvr>
                                        <p:cTn id="37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4.44444E-6 L 0.04623 4.44444E-6 " pathEditMode="relative" rAng="0" ptsTypes="AA">
                                      <p:cBhvr>
                                        <p:cTn id="51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4622 -1.11111E-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-0.05117 -4.81481E-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6D6C0BB-2FF5-48F2-BE9D-5AFDCD1692C8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Nqk9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apPRI4pBfM/UEAADeEAAALgAAAHVuaXZlcnNhbC9jdXN0b21fcHJlc2V0cy8wL2NvbW1vbl9tZXNzYWdlcy5sbme9WF1PGlkYvvdXEJImuxdr203a9EIxAxxx0mHGzgxq9yMTsxpjYjEpu5tegoqiqJB16yd1gbWICPjRiIjo/pjlzJm56l/YdxhAxLoz0272gouDPs/7/Zz30NP35tWU7dfx14HJaX+v/XH3I7tt3P/T9Nikf6LX7hP7v3lmtwV+HvWPjU5N+8d77f5pu63P0dUzNeqf+GV0YtzR1WWz9bwaDwTgEHDA4eZomxzrtQ86JRfnHaTYlxLDeTjJSXvsDhzO41hZzm4puWXbD6+/+vbpszePnzz9uudhA2qCSPBSDNNBVSd68siYhxV5jpGADDESi0ZEu6NWjtbKQTUZsoTlfCJDswjc2NsnpRNL2EEeDWl2l8zZ9fE8YkVJYGg3kmhBYjmxnhAGichtd8gzWfxXWE1GlP0gSURxOKvOZuWlt/jqhCwuyIsryuwVuaiSyrKBITfnpWhW4pEg8rRLpDkWojteqZVXlLPzj9VlcpzCyRN8WSGHUSUYxuenpLRGMiG5kNZNN/4hvI+LF38HZ4zM8dQwzXokkeMYQUKsu/mN3UHO4vK7P8hFDifWrbHwlIB4yMlBimwX5bWMdbTUaC4tiziSU7f2LHEM0J4BBj6i5oaym8bhRVKYt0QxiCDxxiDoCcRDRwnCMMdDHyjVMg6/x0fzJF3Vqy7n0kpmXa+KnPtdTkUMKGnWxUGzucQ2Wp0QmkAu/EnSFQMGLxIEyoMkJzcCfQroeMYCgnsOgacruLhtAfQSCVDwzSMDCEsN0R5K62pthppN3hygWA7yhQubOLZeu4jixRWtuxNRNbRKtudaw2TJhIBe+KBGNMW0zWjt+h0J76vJeVyJkWBMyVyZJQfRcCG31iUvfPR3Uj9FM8gtQdu4uWFJrCsZWNGGNX2IwyElewJRqMFTGFy8kyQzFfirnMipwW0ICiduFML2oKEsrBuNPOgGWdJCLufVgw1rLt3SpTue6fHjcARvbigHmfs9sLV7YEG+PuGN1sX3unI3E+bc0NNq2hnBhViKp7n7KkbmUvKHt+3UHRXDxWU5Egc/ST5/O1O4etbyXfcW5Fo5OLHum9XSmXYFXy//F7kzLKbmnOU8faZzgq68Thr0TVnI4ZkPpjEIbliQA3XnEhfi6uxZ7bJkGkuz/WBQV3O4fpUPC0p2yTSa5ZoEc6nP5RiClLa7YFa3GvBh5BRoEVYmUjolh1sGuPoQ61W8p+T1erfPp7qTVtejcmGvveAGZtq2nVu3ikiLjLbdHa+CRsNlAKqqbsVxpGTM5/OiZtT6ZdDpv5IJ4etd6EQ5n7p7ydSuVshVEQLB+1E5lMbXB429amO17wuM6/G0ExqQtYbvX4vQmrv6RHXUoRWT8TYoIIp3DUguinUhbf+KrculiDkMtLYWOCMKEkM5NbR8+pucWCQ7ZZLPqMkw2SmaY9LXczfqp4CtGWo8gY+j3d3d5ig6PamjtX12N/Gxum2FA+ZV0z3U4voez2wp2csfDUhEynkbp8NMoBpvmhbOzMtGpKHh/q8nQ72JG1WiRJFyDXihz2H9AyGTK3ELaC/FPwdJqi/cUKWsliF8/h6Hzy2Q1LNsNr9tOGtvx3bkl90GWrQiPShRbnf9JQ0X0eWuvLYE9yBeSmqPh7YntUku1wDFgmR20JHzrFI9skBXv1qaGgMDrZ9vjfMn5Lx1CDi6unoe3vw08Q9QSwMEFAACAAgA2qT0SKRrvlwGBQAA2BAAAC4AAAB1bml2ZXJzYWwvY3VzdG9tX3ByZXNldHMvMS9jb21tb25fbWVzc2FnZXMubG5nvVhdT9tWGL7nV0SRKm0Xo+2kVr2AICc5gFXHprYDdB+y0EAIiQapbFMvE0ogJNBkorR8hC7mKxkFp8AoIQnwY5pzjnPVv7DXdoAAZba1qRe5OIHneb+f8560dbx4Nur5fej5+MhYpN17v/We1zMU+WVscCQy3O4Ny53fPfJ6xn8diAwOjI5Fhtq9kTGvp8PX0jY6EBn+bWB4yNfS4vG0PRsaH4fDuA8Ol0fPyGC7t8evBIRQD8M/VTihS1D8bJfXh+M7OF0ihSV9e9bz0/Nvvn/46MX9Bw+/bbvbgDogkkIMx12jMoke3LPn4WVR4BQgQ5zCo37Z66uVUrVStK4eusIKYZljeQRubORped8VtkdEvYbdpDO7YVFEvKxIHBtECispvCCbCeGQjIJeH5ko4LN4Xa3o+QmaTeF4of6yQJIL+GSPzkyTmTn95Qmt5Gll18ZQUAgxLK+ISJJFNiCzAg/RFY9rpTn98OhzdZZqUZLcxJUyfZ/So3F8tE8raboVI7trlunGP0zFsXb8KTphZ05k+li+S5EFgZMUxAfPv/H6aGWerP5JK4t45dQdi8hISISc/KXSZY3Mb7lHK43mMrKIE7n60oYrjm62q5uDj2y4oc/lcXyG7rx2RdGDIPH2IOgJJEJHSVKfIEIf6KfzOL6Ji1M0F7OqTtajen7KqgpR14masKFk+YAAzRaQm2gtQmgCsrtOVc2GIYQkielCil/ohz4FdGbLBUJ4DIGrGtaWXYCeIgkKvli0gfBML9vFGF1tzNB5k58PUHob8oV3F3H6Te04hWfmjO7OpvSzabo8eTFMrkxI6EkYasQyXNOM1k5XaTxfV8u4nCaHaT2fcEoOohFAQaNLnoTZH5ROhuVQUIG2CQp9imwqGVgxhnXtPY7HdK0EUehnKzC4eCVXK5XhryS7XY8uQ1A4e6kQnjsNZeGDqP9OK8iSEfJhqr49686lK7p0wzMrfhxP4A+renHhdg88zR64kK8veGN08a2u3MyEMzestDp2RgognhFZ4baKkbc5crDQTH2tYlibJYkM+El3dq5mCldzF75b3oJc68VV9765LZ1jV3Dm1f+RO9tifk3nJEt5/Szomz69XavmHGMQ3LAgB/UJjWp7jlEs3wmm6AcV5/bg4tUPpvVC0jGaFxoERqdVX9ONMnDUzlQSKzrm6IVkNrvgVLEa8D7kl1gZliV68gdejdrgzPG16ndLsc2JuDKZWxVcjZLdjeZS25hp2nOu3CcyK3PGXlesgjrDNQB6Wl/K4MRHe75wCJ1HbV0D1/3Xt2K1yivoQbKj3rxeaidz9ESDQHA+RWJreGOusVFl3nb8B+NWPM2ENmQXY/evRYCJs5TJnKVrdbiIyX4PlBAjBrqVAMMHkLF5pd+QjwlnGGhtI3BOlhSO8Rtosq+S7AxdKdGdrbp6TFc0Z0zWYh5EnQywnYeaydK/11pbW51RXPfERBub7Lvs5+qyGw6YV0Px0AXXj3hjmhwUfrYhkRn/VZwFc4BqvGYucQ7eNDILDfe1HgtmEzeqxMgyE+gOQZ/D4qcfTpJyxgU6xIiPQZLMVRuqlDMyhI82cfzIBYmZZaf5bcK5ezU2I2/cBmb6jNvgcFLX7JTciFZmexQmGDTf0HAFVd6R+SQ+ncXJnPFsaHpMO+QKdDM8SOY1OnpU0KtFF3Tm1XKuMTDQ1vnKOH9Bzi8O476Wlra7lz9K/ANQSwMEFAACAAgA2qT0SBh3p4QHBQAA3hAAAC4AAAB1bml2ZXJzYWwvY3VzdG9tX3ByZXNldHMvMi9jb21tb25fbWVzc2FnZXMubG5nvVhdTyJXGL73VxCSTdqLurtNdrMXihngiJMdZtyZ8WP7kYmpxpi4mCxts5f4gaKokNr1k7VCFREVv4oiov0x5Zwzc7V/oe8wgIhrZ2bb9IKLgz7P+/2c99DW8e7NqOPnobfBkbFAu/Np6xOnYyjww9jgSGC43dkjd371wukI/jgQGBwYHQsMtTsDY05Hh6ulbXQgMPzTwPCQq6XF4Wh7MxQMwiHogsPt0TEy2O7sdisewd/N8K8VTvAJipv1OV04fIBjBZJZU7Pzju/efvH18xfvnj57/mXb4yrUApHkZziuiapC9OyJOQ8viwKnABniFB71y05XuRAtF0JaMm8LK/TIHMsjcGN7lxZPbWG7RdSr252zZrdHFBEvKxLHepHCSgovyJWEcEhGXqeLTGTwn2FtK6LuhmgiisMZbTJD5t7j6xM6O0NmF9TJa3pZosV5E0Newc+wvCIiSRZZj8wKPER3vFAuLKj5i4+leXqcxFsn+KpI96NqKIwvTun5Ek2Pk8OUYbr6D+FdnLv8KzRhZk5k+ljep8iCwEkK4r21b5wumo+TD7/RyyxOLNtjERkJiZCTvSRdz5GltH20Um0uPYs4ktXWtm1xdLG+Lg4+su6GupnC4Vl6OG2LohtB4s1B0BNIhI6SpD5BhD5QSwUc3sFH0zRVMqpOsik1vWxUhWR/JcmICSXLewRoNo/cQGsQQhOQw99pqmjC4EeSxPiQ4hb6oU8BHU/bQAgvIfBUEefWbYBeIwkKvnpkAuGZXtbH6F2tz1CtyWsDFMtCvvDhKo4tly+jeHZB7+5EVBtfpOtT9WGyZUJCr3qgRizDNcxo+eYDDe9qW9O4GKOhmJq+tkoOouFBXr1LXvWw3yidDMshrwJt4xX6FLmiZGBFH9bUPg6Pq5kTiEILncLg4o0tOlGEv5JEVgutQ1A4casQjkdVZeG9qP9RK8iSHnLhQNtbsefSHV2655kRPw5H8OqKupd+2ANHowc25OsT3uhd/KAr9zNhzQ0jrZadkTyIZ0RWeKhidCpJzt43UjdVDOfmSSQOftKDg7uZwqV83XfDW5Brde/Evm92S2fZFXwz/1/kzrSYunO28/SZzkmG8rpZ0Dd1JosnzixjENywIAfaxhU+jGuT+fLVuWUsy3eCQUPN4fpVz2bUzJxlNC/UCKaSn8vRCyltdMGqblXhfcgtsTKsTPT8lO6vmeAqQ2xU8YGSV+rdOJ/aRkpbjpLD7caCm5hp2Hbu3CoyK3P6dne8CBoNlwGoqrYWx5Fzc74eP6pFbVwGzf6r6XF8swmdSA6S9y+Z8vUCvc5BIHg3SsZT+GavuletLHb8C+NGPI2EJmT14fvHItTnrjJRTXWox2S+DUqIET1diofhPUjfv2LL5DxiDQOtrQfOyZLCMW4dTU6TJDFLNwr0IK0lL+lGzhqTsZ57UScDbLVQ4wn6R6q1tdUaRbMnFTS9WiKbiY+ldTscMK+67qE617d4e4acZb43IZEZ912cAbOAqr5pbnEWXjYyCw33fz0ZKk1crRIjy4ynyw99Duufmp8ixbgNtJ8RX4IkVRZuqNKWniF8sYPDFzZIKlm2mt8GnL23YyPy3m2QC5G5HV3J81NqzmwF1qOV2W6F8XorL2m4iK42ydIc3IN4bkt/PDQ8qS1yeboYHiSziY5eZNTSkQ26ytVS0xgYaONcH+dfYJw/Ief1Q9DV0tL2+Panib8BUEsDBBQAAgAIANqk9EiqiTkF8QMAACwRAAAnAAAAdW5pdmVyc2FsL2ZsYXNoX3B1Ymxpc2hpbmdfc2V0dGluZ3MueG1s1VjvbtpIEP/OU6x86sdi0iZNigxRlBgFlQAF567V6RQt9oC3We+63jWUfurT9MHuSW7WCwQKaU17nHJCEXh25jf/Z7zxzj8lnEwhU0yKhnNUrTkERCgjJiYN5zZoPT9ziNJURJRLAQ1HSIecNytemo84U/EQtEZWRRBGqHqqG06sdVp33dlsVmUqzcyp5LlGfFUNZeKmGSgQGjI35XSOX3qegnIWCCUA8C+RYiHWrFQI8SzSjYxyDoRFaLlgxinKW5yq2HEt24iG95NM5iK6lFxmJJuMGs5vZxfms+SxUFcsAWFioppINGRdp1HEjBWUD9lnIDGwSYzmnh47ZMYiHTecl7UXBgbZ3W2YAtz6Tg3MpcQgCL3AT0DTiGpqH61CDZ+0WhIsKZoLmrAwwBNiAtBwroK7Yad95d91e4E/vLsObjrWhj2EAv9dsIdQ0A46/j78ZeGv3/f9QafdfXMX9HqdoN1/kMKIbgTEczcj5mFkZZ6FsAqYp+M8GQnKOBbpN2FUoLHMOc0mEMgWwyyOKVfgkA8pTN7mlDM9x26oYTfcA6QXKoVQD0zaGo7OcnAe4CwgGoa5XNXEyetVTZyebbjuWu0Pbu200qNa0zDG4kFaYZrnrpOWbGMpNlwzz2QkebRyCJIRRF2awFpPDO+ZaCHnkUPGmASOrl5kjHKHMI2uhythlY+UZrrovdY6J0EsHBJAboZboQhjmqmNiK+ibgo/bP7ZlRrUXzYUlvQY6x8y5xGZy5xwdg9ES4JpzhP8FQNZbyYyzmRSULHfNVGcoXFTBjOIzssoeo8qkhwlcbikHLTV8DFnn8kIxjJDXKBTHEVIZ8riV/cCTqlSD6B0aeMz2yLt7pX/7plxkEZTKsI9wbE2IEn1QfDpnAipl3IYjpDmCoqkRCwqzsr4Vv35NCiW5Nym+d9Oxhr0AVNyGC37JOaHFpRWG9Np0YimuQpobEGGKbGYeBDiZGEih7KAIRVECj4nNMTprUxbT5nMFVJsA1to9fMWWnnCRPE0wSmIGrMIslKQtaMXL49PXp2eva5X3b+/fH3+XaHFXutzatTZxXb56OIsJ/XN+vyB0HeW6JZsS2aJKdRoS+nuF4PFAtse8Z5rVs/uTVQszKe4iIb+xeDymgz84W0nGNbLFENXYt/pMMZyGpv3yDIyvdsA0+GXgjdRL8PYH/i/lwLEBJbqm3Jqu71SDr8pwzWwm7y/tsVLmYCTf2InGc5+zhKG5fu/6OPHWurXR8B/0sa/9EJpZ8CB2hhoFsaY0YNVwZMfk4cM71OKmH1aXQE37nyeu/N2bU4SJliCcTTvAasrefPkuIa3yJ1HlQqibf6Ho1n5B1BLAwQUAAIACADapPRILKqJ27ECAABU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wRMNX3+NXq1q6KOL53XRSggJ1XRhH2yh75W6f1CBkpe+QzJSU8Mro/gh9aHCeU+Bb7Yp7OvrYCw/oY8hVOwWo8PZjBlZFrrwiYhpewlCacF9KAqRrKrM6FlB3FhBjekQorwtkvg8v39jESZQcG32nDfYUUURSG2s3GqJd0XC97TrvRW9N2dD8K/ePceab0Dr+eY6VwUTf6R0nOZ553Pbf3zLNhilmTGg/inm34VFKDxRbEC+d0sh/GFUwGczdcY3CURVlA2XCekb9kqACsa3IQa103AqFxUp3D1aSqqf5TrwTeoEwJI0bHVLW+jmHy3peRwjcBYFHUoWvdwVmajipCYQdh9iOFffDYy5DUXTrWcDfqATYqbjmvmdSTflX0rRLjUsMA4VXHNcxwlvNbWOFc2pclkx+WcD/6yVoO28y0XuzdKXwrJTdr+3EKtdL8N/kPUEsDBBQAAgAIANqk9EiYwI4lxwMAAD0QAAAmAAAAdW5pdmVyc2FsL2h0bWxfcHVibGlzaGluZ19zZXR0aW5ncy54bWzVV21vGjkQ/s6vsPbUj2WTvlxStBBFyUZBpcDBpi86nSKzHlhfvPZ27YXST/dr7ofdL7kxBhJKkpo2ae+EIrLjmWdmnpnxsNHRp1yQKZSaK9kM9ut7AQGZKsblpBlcJGdPDwOiDZWMCiWhGUgVkKNWLSqqkeA6G4IxqKoJwkjdKEwzyIwpGmE4m83qXBelPVWiMoiv66nKw6IEDdJAGRaCzvHLzAvQwRLBAwD/ciWXZq1ajZDIIb1RrBJAOMPIJbdJUXFuchGETmtE06tJqSrJTpRQJSkno2bwy+Gx/ax0HNIpz0FaSnQLhVZsGpQxboOgYsg/A8mATzKM9uBFQGacmawZPN97ZmFQPdyGWYC71KmFOVHIgTRL/BwMZdRQ9+gcGvhk9ErgRGwuac7TBE+Izb8ZnCaXw077NL7s9pJ4eHmevOm4GHYwSuL3yQ5GSTvpxLvo+8Kff+jHg067+/oy6fU6Sbt/bYWMbhAShZuMRcisqsoU1oRFJqvykaRcYI9+QaMGg10uaDmBRJ1xrOKYCg0B+bOAyW8VFdzMcRj2cBiuAIpjXUBqBrZszcCUFQTXcA4QA8Narnvi5at1TxwcbqQeOu/Xad0aZUSNoWmGzYOyRWhReFO0UhsruZGafSYjJdg6oTGyLDCX45JTERBuMLd0fWosA+aMC+Tf2u7Xx9JsJZdmtNQbHK55tK2ctn7vKgP6D5ecE92l+k5VgpG5qojgV0CMIli4Ksf/MiA3x4OMS5UvpIJqQ7TgDMiUwwzYkY+jD+gir9ASb4tCgHEePlb8MxnBWJWIC3SKdwvKuXb49Z2AC6r1NShdxfjENX27exq/f2ITpGxKZbojOFYb8sI8Cj6dE6nMyg7pSGmlYVEUxtnizCe3+reXQfO8Eq7MD12MG9CPWJLH8bJLYb4agbfbjE4Xg2iHawGNI8ixJA4TD1K8GbiswBcwpZIoKeaEpngfazvWU64qjRI3wA5af3uEzp5wuXia4KpHjyWD0gtyb//Z8xcvfz04fNWoh//89ffTe42Wm6ovqHXnVtXJnavQz+qLhfgVo3vW4pbtmSpz26hsy+ntq365krav+Ci0C+H23bJYgT9mtQzj48HJORnEw4tOMmz4lLercJJMmmGDjO1vPR+b3kWCBMde8JZHH8X+IH7rBYgl8ZoEP7fdnlfCr320Bm4392/sZa8Q8C6fuLsJb3PBc44N+b+YzLuG5PuH+ocM5v0/+tzYPtRgAi3TDGv0aHX9+VfZgxL2X+LAPa1fpTbenaLw1rfUGso3X/lbtX8BUEsDBBQAAgAIANqk9Ej4YrFrhAEAAP8FAAAfAAAAdW5pdmVyc2FsL2h0bWxfc2tpbl9zZXR0aW5ncy5qc42UTW/CMAyG7/yKqrtOiH2W7YYGkyZxmLTdph1CMaUiTaIk7egQ/3045aNp3UF8ad4+fR27cja9YLfCOAyeg417dvt3f+80QM3qHK59nXfoGeqh4ekcPtMMeCogbCDF4dOjvD0RlHEonOms/EBbU/MLJb5ZMG7quCIsNKEZQisI7YfQ1lTiX6+yfVVVRbU2z3JrpejHUlgQti+kzphjwqtXt+oFNmBZgD6DLlgMnmnkVhd5cnyIMOpcLDPFRDmViezPWLxKtMzFvCv/slSgdz98VQGDp+hl4tnx1Ng3C1kz8WSI0U0qDcbAPu/jBIOEOZsBr/kO3PoH9YzbBTXoIjWpPdCjG4w6rVgCrS4NRxg+JnZerW5GGG3OwtpWxN0thkdwVoJuWY3vMTxQqlxd8AOVlgl2pIW2e35EuWTzVCT71AMMksPDom1X906FuuOPQ2+EZGOElsREZl0XxwVTb8nBNY2sU2rmOSUKSpREYkWBBXka27xGcP8VfJ87S3EUK7ve9g9QSwMEFAACAAgA2qT0SH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2qT0SJtte1tgAAAAZQAAABwAAAB1bml2ZXJzYWwvbG9jYWxfc2V0dGluZ3MueG1sDco7DoMwDADQnVNY3ltg60BgY2QBDmAFCyH5g0iEyu3J9obXDX8VuPlKh1vA9tsgsEXfDtsDrsv4+SGkTLaRuHFAc4ShrzrxSDJzziUmOIUevhbWgswTaZnRVdmw7qsX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qk9EgTLnxpzQ0AAGBkAAApAAAAdW5pdmVyc2FsL3NraW5fY3VzdG9taXphdGlvbl9zZXR0aW5ncy54bWztXetv29YV/96/grBRoAMGW29Zg6KBIqlEqCy5kpK0GwaBlm5sIhTpUZQTF/7gpHHzboJlTZvEzWIvdRw3cZtkeTmP/i9bKEqf+i/sXJKSSL1MSm7RFjRhI7q859xzz/ven41EK8c5gapWZLHMfcrKnCjkkCxzwlwl9h5BRIsiL0ozEqogWRuwDhECW0YHxg4LMifzqDRGVGRWKLFS6cDYMZavoDGdpElEcPBitirLojBRFAUZCfKEIEpllh8jFlm+CqwS2tfY5N6E4iKSHJAdY4uoc7Gw9rUnlWWlYBg/PWmKYnmBFZZS4pw4McsWj89JYlUo2ZFxfmkBSTwnHG9NjoQppvcqPFeRkzIq95CNmcKPDaoFsF4FtUULMfgZTMizs4i3ruexQ9G51gA1dFAuchVONlGSXvz0pFxg51AvnYcSJO3rRyLAGr3sFMbPABoZnZRbs/0+/PSezbNLSOq1BB3AT28icaG64NB9FiRxDmu5pwb6m7ZFxotsCSK+LZ4HP4Np8ObwcnasY1GYtnW6OS86aUonfRMMzUrHiTiQEx8UxYWlP+xDovGG/FTI6zjR+ALBqUjcaaKZClP+BO0s0cQjdLwPzX4mGl8kRMZ9TjMNHWKovYK4Z6YZoL9BmSbgD8SD4V823QQDoXgk4Cjd+D3+SMBhuvExIX8kaDfdDFB8/3TjpX0Jf+IXSTe+iD/oTzhLN3aW6ko3A0LKmm4sntOVbiwDppbnKCeUxBNJ4ZhoEDYTDoXfVmIeQpeamAqTU/QUfArEAz4iHGB8zBRBM0GwEhHx0xE/Be+gBlHRyQ4WOl8JFSHJ9OYanbS87SZIChUkyUmhhE7G/NbZ5lfWHRyUQP0wrxILBfCz3Fx1WS9LRMALLQ6z7CP9fn+IoIK0l/Ysh8ORMOklGE8g6PEvx6dw2SO8waA3Elr2hn1BP3xKRELAJcBEQkQgHAj46GUf4wNqgiTjtI9aDvsjXi8JqzFTEWo5kYiHPR7C6/X6A/RyMORPxD0EzPYDD9I/hRXop/1xf2iZjJPeKT+RoBLxRGCZoZkQFSSmIHA8nuVAPO73eNrKbe/OrK72qO3tNNW5B8OeJuj5tu1tVueKFquSBJPzqAxeLiOj5kGSLyNBd1yYghv05oxWJ24ZbUUCpo+pp36on39c21qvffNjdFIbskSKucu3WTpj47qfGLuwQ6klcQd05uIZG9f7c7tkxlp6gz6IqE/5tCNmu37Gxj1ajz5odo8CGhvXm3T7ZM2CFhvXWzlblKYSCoJqXw7o2kvurZE+RTQ2rveDg0g7q2hsfIrEz2CajjIKMmr9+t5EWlmIjesN+8DpXYU0Nq6nxoFUnZXUjvZ6lVI7hu6qpSCh1rTbImoVUztWMtSmt+0dE42PnbkkWoZVwLjm5GIMaSxn4gUqMz1Dpj8ppDIHM4V48uBYTFl9oFx5Udu6Ud++RHzgC02d9AZDf4hOGoQ2WeWmyVSqF7Ogxx6vdD6bSRWAIZMqpJmP82Oxdy8uvnux0lh/6pg+czifSqYZEOfuPXX3sWP6mSxzBK9/wf76h7NZJp0v5FJJmikkc4V0Jq8pKMXkGXosVju9pfy42rhzrn5vRV27qKxuNT7bql34UnnzSD1/tnb+cv2zN+rL1+ruJRuL0ZlpMpkuZJlcPpuk8slMGnb6w+V3Ly7Xnz7/6fUl9Yd15c4j5dWu+t3F+sqq8vyx+uyaunmq9nBDX96YsHpP2Xn5v5XTdpbMkkeT6YOFfCaTyhWYNN0cGYupT6/WvvmX+nJbWbvunFOWzDFZ0M/9dfXmTu3a5nAcCobzYa0q57YbN+465nMoefBQCr7zWJz67Q1l9bz68HPHbGYYMIY9QvAXJgsel8sdzWTBR+qvXyir3yrff65uvNY9ora9Ud+8rlurtv3P2vo5G2yTaSoDzkjlTax1puAgtYf/Vjd2bXCZZnI58iBTiGc+Bl8GDlc3HVJlPgRFbOwqOzcdEn7C5MAhvv7eBlmaPJI8SOIIwDHXDIhmwF3ZBh0qD79Wrlx/9/Kicv4yjoS1i41TX6g3z7SCz/EyOeajw2C7JJkyxfW7t9+oq/cadz5Xdq+oK1fqm2+cLAAJh2Jo7EUfHU7+pZAgkymGLoBb0ZmjhbyWDWElHOAb3ymrp+pbj2A3jZXHEOzKrTvq6V14W1vbbqzchM0pa+3MQrxvZKQ0zXz8/gSkNLz1Fw8a979yLpYlp3VJp+tBWT2nfP1V/f5mfykIsxQOU18PibCX9xWnWyP2RNHV60igHMWkyWwy08966pn12pMvzew7rKfsXKqduwqyqg8eWDWmvH7akl+XGNJ9/f6j4eRzakbb4ihvL+2XDvc0LBbQsb5GEDCnZ+t4EnJh/ey2cvqJIzoGKjaki8atV8rDq43Pnr579cwRfTKdgIX1SgAlvf7kbH3rgiMO6UyTyZn1UfgcATWbRXGS4wwWR5l4LpmH9kx99lj97oYNWi3YdQv3cQfNF8xx3Li10bh+sfbwrtkZbCxl6qosVSmfzKdwR/nDF5DboZBAJm7cuKqce2aP5+FppqkBvZB07qO+eUp5exu8tfZgvbtIvXtzWX2zAxtS7l2sndpQ3t43erivvvjziALo+zIztcGwFagDjdKKUS36OuzS2pu9DjTHkFnqUIEi0xSDe70r12vPztmnA/fHSkjlc4UUGcccao/Xa2vn1Vsv1AebjfWX6q0d+9z0YwLNJEjg2Nz21TX1PxsTExP22XRKpHFQX12r3V776fVNp3wgvnHeZFr8/qrcPVt7svU3G4zyZNxKq5PapDTOW21am6eufBKc8pc8xmjObliPzOdJ6tA0xAO0m/WnZ2q7Vx1ymCazH0I60xp/sN4drDHl+bfK6nOHjDTNO9G5idb5WddM3VVhdlZqF77FleHpmfqOnRYc7z6fnCmQNK3dBECRe3W7du0C1Frlwh18oDFdCTjgRx0i05B6O1iqz7fqr793yFIrWc0cBYlA/9xKA/+ANNCnPLQG2lcsPLskVmXLjY0gSyI/g++6ui93YQK+mpvlUUyWqig62fxknlGZF09kqjLPCSimwarRSfNQ59QZkGGGrVaaLK1jnbOz6AQnlExTjYHOeUdEvlpGlL4b03TreCcVRcW1q2Cz3K2xLsEltGi8MkneHuycn0Yn5a75psHO+TmeK6GMwC91EXW+MVM2r+firGQet2M5mIMEFgab+m1+ss7BEqTwNW3FJJIxYJ1ZFksoVsHC5rkywtYHF8RjZoEn+0gcFdhFbk77XaJpTDO7pG27gmEIy4u2804O9t6o9vtF/V1b24c4J5qtr3125v86mtCpC32UkJcW0IExVpbZ4nwZYztjhMHjwBhm2YYie9HhK3UgQhJGfRxRllnpOJLyosg7W1EQZWSm0H9PYiCJqAf6YKLoZJeaopOD7BM12PY3n1AtzyKJAQ/gUNM1rWPm2fPc3DwP3/IRDp1AJStZn5dmenkeWAss14oC04DFqRArFeebkaJ/ML8vV3mZ49EiamYp04BJNYN3H61AZAx2bFJOoWOy2bWNEccRYKS5tiOaZ1tf9CU7AvKK1rRpfuEs4GR2tqJtvkeisleImhkaO7t5qj5gcdsei8HcfuqPTporLCSoHlirbQDW+LUlF4d1cVgXh3VxWBeHdXFYF4d1cVgXh3VxWBeHdXFYF4d1cVgXh3VxWBeHdXFYF4d1cVgXh3VxWBeHdXHY3zcOa8xxgVgXiP1NAbHtkP2N4bADAu73DMTqf0jrYq8u9upiry72+qvGXik9Kgkclu+Nir2amY2KveKfw8Ouxj+GxF3xz32AXD8Rq8Q8u4gIWYS2Cp0g5HlEQH7mJERoHTZ+gXM2J2g9xDCoa06UpKU/apzZqjwP3jPPVogSV9FOAdqy4CPae6MP1ZpwAjd+8xzMFMssJ0yMBsAyQomgJRavNDT+ykhsBUmjgK8aB4Lk+dGQ10PNNnIIaTTsdQaXfsfYK4M7KYIlFthK5YQolSxOYzbdkABsHrNp8gbDc0IRXAcV5SGg2HRmCCQ28+EwKCz8GAmFxTFYZLG/80sEWywCHdbmIidWKzCyqB0V9GisTIwExPaMdp0xKFv7NMctIhBFKkGd2x9MFi9aZpcIOPERbGmRFYqImEVFfA1DQAsLiaCkvcOW10T4e5X7lGBlI/9Ysdl9xWM1yaBHhsWgT1mQ91odq83YwcT+wbAtKewoYGgRBgKvjk1U4eA0qWfp/TCUHdS1p7H2lGN0fdk3288gjBlQjXPiMGgqA8WTHwJGbR2dCXzkHg5FTYvECGwMELXNQTvEDweiHkWz+PgxAorasjc+JPJIRu1QnUXHROiXeMQu6o0M1C7N/BOjQ6np1qUkrog8V8aHqP1AU4+KVb6kRTfPHdcqAui5WkbdfdgxSSxrozxbafq1XpT2B1XN6uvOOGsgBoGrvW1lis+RLNYBslI4nvlRQFYIkzIrF+ehCh/DB73RINacdhf435XNoSFWfZQwRv80OsSqXXcNhbBqH4YDWO2fr7oR1mGPLKxelsoivoKfGAVrhaAQq1IR4xIjwK3T2u08oV3PDwe3aqYbFm01bkRHhFsdl5ButJXiueJxvfyW4ABj3PMRvDgnDou2tliiEic75zkQbk3j9rxXrXOhVhdqdaHWXzHUagPG7Ie12iDtDbbaIHTRVvfPXn82uLUX3c/1d6/tdPXrQls7x4AU+PX9T0T+D1BLAwQUAAIACADbpPR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DbpPRIuOq3cEkAAABqAAAAGwAAAHVuaXZlcnNhbC91bml2ZXJzYWwucG5nLnhtbLOxr8jNUShLLSrOzM+zVTLUM1Cyt+PlsikoSi3LTC1XqACKGekZQICSQiUqtzwzpSTDVsncHEksIzUzPaPEVsnU3BIuqA80EgBQSwECAAAUAAIACADapPRIFQ6tKGQEAAAHEQAAHQAAAAAAAAABAAAAAAAAAAAAdW5pdmVyc2FsL2NvbW1vbl9tZXNzYWdlcy5sbmdQSwECAAAUAAIACADapPRI4pBfM/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+/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08【商务路演】框架完整商业活动策划方案书PPT模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651</TotalTime>
  <Words>908</Words>
  <Application>Microsoft Office PowerPoint</Application>
  <PresentationFormat>宽屏</PresentationFormat>
  <Paragraphs>181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7" baseType="lpstr">
      <vt:lpstr>DINCond-Black</vt:lpstr>
      <vt:lpstr>方正兰亭中黑_GBK</vt:lpstr>
      <vt:lpstr>arial</vt:lpstr>
      <vt:lpstr>arial</vt:lpstr>
      <vt:lpstr>等线 Light</vt:lpstr>
      <vt:lpstr>方正兰亭细黑_GBK</vt:lpstr>
      <vt:lpstr>DINCond-Medium</vt:lpstr>
      <vt:lpstr>Microsoft YaHei Light</vt:lpstr>
      <vt:lpstr>幼圆</vt:lpstr>
      <vt:lpstr>方正兰亭黑简体</vt:lpstr>
      <vt:lpstr>DINPro-Light</vt:lpstr>
      <vt:lpstr>微软雅黑</vt:lpstr>
      <vt:lpstr>等线</vt:lpstr>
      <vt:lpstr>微软雅黑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黄 寅佐</cp:lastModifiedBy>
  <cp:revision>2</cp:revision>
  <dcterms:created xsi:type="dcterms:W3CDTF">2016-06-29T05:42:32Z</dcterms:created>
  <dcterms:modified xsi:type="dcterms:W3CDTF">2019-03-16T15:21:01Z</dcterms:modified>
</cp:coreProperties>
</file>

<file path=docProps/thumbnail.jpeg>
</file>